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2"/>
  </p:notes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TT Chocolates" charset="1" panose="02000503020000020003"/>
      <p:regular r:id="rId12"/>
    </p:embeddedFont>
    <p:embeddedFont>
      <p:font typeface="TT Chocolates Bold" charset="1" panose="02000803020000020003"/>
      <p:regular r:id="rId13"/>
    </p:embeddedFont>
    <p:embeddedFont>
      <p:font typeface="TT Chocolates Italics" charset="1" panose="02000503020000090003"/>
      <p:regular r:id="rId14"/>
    </p:embeddedFont>
    <p:embeddedFont>
      <p:font typeface="TT Chocolates Bold Italics" charset="1" panose="02000803030000090003"/>
      <p:regular r:id="rId15"/>
    </p:embeddedFont>
    <p:embeddedFont>
      <p:font typeface="TT Chocolates Extra-Light" charset="1" panose="02000503030000020003"/>
      <p:regular r:id="rId16"/>
    </p:embeddedFont>
    <p:embeddedFont>
      <p:font typeface="TT Chocolates Extra-Light Italics" charset="1" panose="02000503030000090003"/>
      <p:regular r:id="rId17"/>
    </p:embeddedFont>
    <p:embeddedFont>
      <p:font typeface="TT Chocolates Light Italics" charset="1" panose="02000503030000090003"/>
      <p:regular r:id="rId18"/>
    </p:embeddedFont>
    <p:embeddedFont>
      <p:font typeface="TT Chocolates Ultra-Bold" charset="1" panose="02000903040000020003"/>
      <p:regular r:id="rId19"/>
    </p:embeddedFont>
    <p:embeddedFont>
      <p:font typeface="TT Chocolates Ultra-Bold Italics" charset="1" panose="020009030500000900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36" Target="slides/slide16.xml" Type="http://schemas.openxmlformats.org/officeDocument/2006/relationships/slide"/><Relationship Id="rId37" Target="slides/slide17.xml" Type="http://schemas.openxmlformats.org/officeDocument/2006/relationships/slide"/><Relationship Id="rId38" Target="slides/slide18.xml" Type="http://schemas.openxmlformats.org/officeDocument/2006/relationships/slide"/><Relationship Id="rId39" Target="slides/slide19.xml" Type="http://schemas.openxmlformats.org/officeDocument/2006/relationships/slide"/><Relationship Id="rId4" Target="theme/theme1.xml" Type="http://schemas.openxmlformats.org/officeDocument/2006/relationships/theme"/><Relationship Id="rId40" Target="slides/slide20.xml" Type="http://schemas.openxmlformats.org/officeDocument/2006/relationships/slide"/><Relationship Id="rId41" Target="slides/slide21.xml" Type="http://schemas.openxmlformats.org/officeDocument/2006/relationships/slide"/><Relationship Id="rId42" Target="slides/slide22.xml" Type="http://schemas.openxmlformats.org/officeDocument/2006/relationships/slide"/><Relationship Id="rId43" Target="slides/slide23.xml" Type="http://schemas.openxmlformats.org/officeDocument/2006/relationships/slide"/><Relationship Id="rId44" Target="slides/slide24.xml" Type="http://schemas.openxmlformats.org/officeDocument/2006/relationships/slide"/><Relationship Id="rId45" Target="slides/slide25.xml" Type="http://schemas.openxmlformats.org/officeDocument/2006/relationships/slide"/><Relationship Id="rId46" Target="slides/slide26.xml" Type="http://schemas.openxmlformats.org/officeDocument/2006/relationships/slide"/><Relationship Id="rId47" Target="slides/slide27.xml" Type="http://schemas.openxmlformats.org/officeDocument/2006/relationships/slide"/><Relationship Id="rId48" Target="slides/slide28.xml" Type="http://schemas.openxmlformats.org/officeDocument/2006/relationships/slide"/><Relationship Id="rId49" Target="slides/slide29.xml" Type="http://schemas.openxmlformats.org/officeDocument/2006/relationships/slide"/><Relationship Id="rId5" Target="tableStyles.xml" Type="http://schemas.openxmlformats.org/officeDocument/2006/relationships/tableStyles"/><Relationship Id="rId50" Target="slides/slide30.xml" Type="http://schemas.openxmlformats.org/officeDocument/2006/relationships/slide"/><Relationship Id="rId51" Target="slides/slide31.xml" Type="http://schemas.openxmlformats.org/officeDocument/2006/relationships/slide"/><Relationship Id="rId52" Target="notesMasters/notesMaster1.xml" Type="http://schemas.openxmlformats.org/officeDocument/2006/relationships/notesMaster"/><Relationship Id="rId53" Target="theme/theme2.xml" Type="http://schemas.openxmlformats.org/officeDocument/2006/relationships/theme"/><Relationship Id="rId54" Target="notesSlides/notesSlide1.xml" Type="http://schemas.openxmlformats.org/officeDocument/2006/relationships/notesSlide"/><Relationship Id="rId55" Target="notesSlides/notesSlide2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ความสัมพันธ์ระหว่างความเข้มข้นของสารลดแรงตึงผิวกับความเป็นพิษของสารเคมีในทั้งสองวิธีคล้ายคลึงกัน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การทดสอบภาวะสารูปสนิทดี (Goodness-of-fit test) จะถูกใช้ในการประเมินแบบจำลองการศึกษาความสัมพันธ์ระหว่างโครงสร้างและความเป็นพิษทางผิวหนังของสารด้วยการเรียนรู้ของเครื่อง (OECD, 2014) โดยจะประเมินพารามิเตอร์ต่อไปนี้ คือ sensitivity specificity accuracy precision ด้วยการใช้ 4 ตัวแปรที่แสดงใน confusion matrix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35.pn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svg" Type="http://schemas.openxmlformats.org/officeDocument/2006/relationships/image"/><Relationship Id="rId2" Target="../media/image35.png" Type="http://schemas.openxmlformats.org/officeDocument/2006/relationships/image"/><Relationship Id="rId3" Target="../media/image61.png" Type="http://schemas.openxmlformats.org/officeDocument/2006/relationships/image"/><Relationship Id="rId4" Target="../media/image62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../media/image27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0006" y="2327433"/>
            <a:ext cx="14959972" cy="2315952"/>
            <a:chOff x="0" y="0"/>
            <a:chExt cx="4209069" cy="651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9069" cy="651606"/>
            </a:xfrm>
            <a:custGeom>
              <a:avLst/>
              <a:gdLst/>
              <a:ahLst/>
              <a:cxnLst/>
              <a:rect r="r" b="b" t="t" l="l"/>
              <a:pathLst>
                <a:path h="651606" w="4209069">
                  <a:moveTo>
                    <a:pt x="0" y="0"/>
                  </a:moveTo>
                  <a:lnTo>
                    <a:pt x="4209069" y="0"/>
                  </a:lnTo>
                  <a:lnTo>
                    <a:pt x="4209069" y="651606"/>
                  </a:lnTo>
                  <a:lnTo>
                    <a:pt x="0" y="651606"/>
                  </a:lnTo>
                  <a:close/>
                </a:path>
              </a:pathLst>
            </a:custGeom>
            <a:solidFill>
              <a:srgbClr val="F8F5FF"/>
            </a:solidFill>
            <a:ln w="9525" cap="sq">
              <a:solidFill>
                <a:srgbClr val="23107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209069" cy="661131"/>
            </a:xfrm>
            <a:prstGeom prst="rect">
              <a:avLst/>
            </a:prstGeom>
          </p:spPr>
          <p:txBody>
            <a:bodyPr anchor="ctr" rtlCol="false" tIns="34560" lIns="34560" bIns="34560" rIns="34560"/>
            <a:lstStyle/>
            <a:p>
              <a:pPr algn="ctr">
                <a:lnSpc>
                  <a:spcPts val="116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212421" y="-1754626"/>
            <a:ext cx="9075579" cy="12365054"/>
          </a:xfrm>
          <a:custGeom>
            <a:avLst/>
            <a:gdLst/>
            <a:ahLst/>
            <a:cxnLst/>
            <a:rect r="r" b="b" t="t" l="l"/>
            <a:pathLst>
              <a:path h="12365054" w="9075579">
                <a:moveTo>
                  <a:pt x="0" y="0"/>
                </a:moveTo>
                <a:lnTo>
                  <a:pt x="9075579" y="0"/>
                </a:lnTo>
                <a:lnTo>
                  <a:pt x="9075579" y="12365054"/>
                </a:lnTo>
                <a:lnTo>
                  <a:pt x="0" y="1236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0006" y="5433960"/>
            <a:ext cx="7497078" cy="2780081"/>
            <a:chOff x="0" y="0"/>
            <a:chExt cx="1974539" cy="7322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4539" cy="732202"/>
            </a:xfrm>
            <a:custGeom>
              <a:avLst/>
              <a:gdLst/>
              <a:ahLst/>
              <a:cxnLst/>
              <a:rect r="r" b="b" t="t" l="l"/>
              <a:pathLst>
                <a:path h="732202" w="1974539">
                  <a:moveTo>
                    <a:pt x="0" y="0"/>
                  </a:moveTo>
                  <a:lnTo>
                    <a:pt x="1974539" y="0"/>
                  </a:lnTo>
                  <a:lnTo>
                    <a:pt x="1974539" y="732202"/>
                  </a:lnTo>
                  <a:lnTo>
                    <a:pt x="0" y="732202"/>
                  </a:lnTo>
                  <a:close/>
                </a:path>
              </a:pathLst>
            </a:custGeom>
            <a:solidFill>
              <a:srgbClr val="231076">
                <a:alpha val="6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974539" cy="732202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>
                      <a:alpha val="66667"/>
                    </a:srgbClr>
                  </a:solidFill>
                  <a:latin typeface="TT Chocolates Bold"/>
                </a:rPr>
                <a:t>Presented by </a:t>
              </a:r>
            </a:p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>
                      <a:alpha val="66667"/>
                    </a:srgbClr>
                  </a:solidFill>
                  <a:latin typeface="TT Chocolates"/>
                </a:rPr>
                <a:t>Chalermdet Tinwiwat 623150041-7 sec.1</a:t>
              </a:r>
            </a:p>
            <a:p>
              <a:pPr algn="ctr">
                <a:lnSpc>
                  <a:spcPts val="3776"/>
                </a:lnSpc>
              </a:pPr>
            </a:p>
            <a:p>
              <a:pPr algn="ctr">
                <a:lnSpc>
                  <a:spcPts val="3776"/>
                </a:lnSpc>
              </a:pPr>
              <a:r>
                <a:rPr lang="en-US" sz="3200" spc="73">
                  <a:solidFill>
                    <a:srgbClr val="FFFFFF">
                      <a:alpha val="66667"/>
                    </a:srgbClr>
                  </a:solidFill>
                  <a:latin typeface="TT Chocolates Bold"/>
                </a:rPr>
                <a:t>Advised by </a:t>
              </a:r>
            </a:p>
            <a:p>
              <a:pPr algn="ctr">
                <a:lnSpc>
                  <a:spcPts val="3776"/>
                </a:lnSpc>
              </a:pPr>
              <a:r>
                <a:rPr lang="en-US" sz="3200" spc="73">
                  <a:solidFill>
                    <a:srgbClr val="FFFFFF">
                      <a:alpha val="66667"/>
                    </a:srgbClr>
                  </a:solidFill>
                  <a:latin typeface="TT Chocolates"/>
                </a:rPr>
                <a:t>Dr.Tarapong Srisongkram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20006" y="833350"/>
            <a:ext cx="1126076" cy="1126076"/>
          </a:xfrm>
          <a:custGeom>
            <a:avLst/>
            <a:gdLst/>
            <a:ahLst/>
            <a:cxnLst/>
            <a:rect r="r" b="b" t="t" l="l"/>
            <a:pathLst>
              <a:path h="1126076" w="1126076">
                <a:moveTo>
                  <a:pt x="0" y="0"/>
                </a:moveTo>
                <a:lnTo>
                  <a:pt x="1126076" y="0"/>
                </a:lnTo>
                <a:lnTo>
                  <a:pt x="1126076" y="1126076"/>
                </a:lnTo>
                <a:lnTo>
                  <a:pt x="0" y="1126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46082" y="1069744"/>
            <a:ext cx="5538834" cy="653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95"/>
              </a:lnSpc>
            </a:pPr>
            <a:r>
              <a:rPr lang="en-US" sz="2199">
                <a:solidFill>
                  <a:srgbClr val="231076"/>
                </a:solidFill>
                <a:latin typeface="TT Chocolates Bold"/>
              </a:rPr>
              <a:t>FACULTY OF PHARMACEUTICAL SCISENCES, KHON KAEN UNIVERSITY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9739" y="2513859"/>
            <a:ext cx="13340506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</a:pPr>
            <a:r>
              <a:rPr lang="en-US" sz="6399">
                <a:solidFill>
                  <a:srgbClr val="231076"/>
                </a:solidFill>
                <a:latin typeface="TT Chocolates"/>
              </a:rPr>
              <a:t>Advancing skin toxicity predictions with HaCaT cells and machine learning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12421" y="9258300"/>
            <a:ext cx="8046879" cy="329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5"/>
              </a:lnSpc>
            </a:pPr>
            <a:r>
              <a:rPr lang="en-US" sz="2199">
                <a:solidFill>
                  <a:srgbClr val="231076"/>
                </a:solidFill>
                <a:latin typeface="TT Chocolates Bold"/>
              </a:rPr>
              <a:t>PS 115  780 SPECIAL PROJECT IN PHARMACEUTICAL SCIENCES 1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176904" y="833350"/>
            <a:ext cx="3082396" cy="875081"/>
            <a:chOff x="0" y="0"/>
            <a:chExt cx="811824" cy="2304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1824" cy="230474"/>
            </a:xfrm>
            <a:custGeom>
              <a:avLst/>
              <a:gdLst/>
              <a:ahLst/>
              <a:cxnLst/>
              <a:rect r="r" b="b" t="t" l="l"/>
              <a:pathLst>
                <a:path h="230474" w="811824">
                  <a:moveTo>
                    <a:pt x="0" y="0"/>
                  </a:moveTo>
                  <a:lnTo>
                    <a:pt x="811824" y="0"/>
                  </a:lnTo>
                  <a:lnTo>
                    <a:pt x="811824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811824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Topic code:</a:t>
              </a:r>
              <a:r>
                <a:rPr lang="en-US" sz="3200">
                  <a:solidFill>
                    <a:srgbClr val="FFFFFF"/>
                  </a:solidFill>
                  <a:latin typeface="TT Chocolates"/>
                </a:rPr>
                <a:t> </a:t>
              </a: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P18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89939">
            <a:off x="-1350253" y="5850753"/>
            <a:ext cx="4186406" cy="3059297"/>
          </a:xfrm>
          <a:custGeom>
            <a:avLst/>
            <a:gdLst/>
            <a:ahLst/>
            <a:cxnLst/>
            <a:rect r="r" b="b" t="t" l="l"/>
            <a:pathLst>
              <a:path h="3059297" w="4186406">
                <a:moveTo>
                  <a:pt x="0" y="0"/>
                </a:moveTo>
                <a:lnTo>
                  <a:pt x="4186406" y="0"/>
                </a:lnTo>
                <a:lnTo>
                  <a:pt x="4186406" y="3059297"/>
                </a:lnTo>
                <a:lnTo>
                  <a:pt x="0" y="305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300918">
            <a:off x="4921022" y="1372491"/>
            <a:ext cx="3645282" cy="2296761"/>
          </a:xfrm>
          <a:custGeom>
            <a:avLst/>
            <a:gdLst/>
            <a:ahLst/>
            <a:cxnLst/>
            <a:rect r="r" b="b" t="t" l="l"/>
            <a:pathLst>
              <a:path h="2296761" w="3645282">
                <a:moveTo>
                  <a:pt x="0" y="0"/>
                </a:moveTo>
                <a:lnTo>
                  <a:pt x="3645282" y="0"/>
                </a:lnTo>
                <a:lnTo>
                  <a:pt x="3645282" y="2296761"/>
                </a:lnTo>
                <a:lnTo>
                  <a:pt x="0" y="2296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789748">
            <a:off x="-2693700" y="2278731"/>
            <a:ext cx="13513981" cy="6952656"/>
          </a:xfrm>
          <a:custGeom>
            <a:avLst/>
            <a:gdLst/>
            <a:ahLst/>
            <a:cxnLst/>
            <a:rect r="r" b="b" t="t" l="l"/>
            <a:pathLst>
              <a:path h="6952656" w="13513981">
                <a:moveTo>
                  <a:pt x="0" y="0"/>
                </a:moveTo>
                <a:lnTo>
                  <a:pt x="13513981" y="0"/>
                </a:lnTo>
                <a:lnTo>
                  <a:pt x="13513981" y="6952656"/>
                </a:lnTo>
                <a:lnTo>
                  <a:pt x="0" y="695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1175" y="2893036"/>
            <a:ext cx="8186992" cy="6273149"/>
          </a:xfrm>
          <a:custGeom>
            <a:avLst/>
            <a:gdLst/>
            <a:ahLst/>
            <a:cxnLst/>
            <a:rect r="r" b="b" t="t" l="l"/>
            <a:pathLst>
              <a:path h="6273149" w="8186992">
                <a:moveTo>
                  <a:pt x="0" y="0"/>
                </a:moveTo>
                <a:lnTo>
                  <a:pt x="8186991" y="0"/>
                </a:lnTo>
                <a:lnTo>
                  <a:pt x="8186991" y="6273150"/>
                </a:lnTo>
                <a:lnTo>
                  <a:pt x="0" y="6273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643" t="-37821" r="-126002" b="-4177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366713"/>
            <a:ext cx="16481447" cy="1989582"/>
            <a:chOff x="0" y="0"/>
            <a:chExt cx="4340793" cy="5240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40792" cy="524005"/>
            </a:xfrm>
            <a:custGeom>
              <a:avLst/>
              <a:gdLst/>
              <a:ahLst/>
              <a:cxnLst/>
              <a:rect r="r" b="b" t="t" l="l"/>
              <a:pathLst>
                <a:path h="524005" w="4340792">
                  <a:moveTo>
                    <a:pt x="4137592" y="0"/>
                  </a:moveTo>
                  <a:lnTo>
                    <a:pt x="0" y="0"/>
                  </a:lnTo>
                  <a:lnTo>
                    <a:pt x="0" y="524005"/>
                  </a:lnTo>
                  <a:lnTo>
                    <a:pt x="4137592" y="524005"/>
                  </a:lnTo>
                  <a:lnTo>
                    <a:pt x="4340792" y="262003"/>
                  </a:lnTo>
                  <a:lnTo>
                    <a:pt x="4137592" y="0"/>
                  </a:lnTo>
                  <a:close/>
                </a:path>
              </a:pathLst>
            </a:custGeom>
            <a:solidFill>
              <a:srgbClr val="5767A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26493" cy="562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8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21003" y="3600450"/>
            <a:ext cx="4919476" cy="3779951"/>
            <a:chOff x="0" y="0"/>
            <a:chExt cx="1295664" cy="9955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95664" cy="995543"/>
            </a:xfrm>
            <a:custGeom>
              <a:avLst/>
              <a:gdLst/>
              <a:ahLst/>
              <a:cxnLst/>
              <a:rect r="r" b="b" t="t" l="l"/>
              <a:pathLst>
                <a:path h="995543" w="1295664">
                  <a:moveTo>
                    <a:pt x="0" y="0"/>
                  </a:moveTo>
                  <a:lnTo>
                    <a:pt x="1295664" y="0"/>
                  </a:lnTo>
                  <a:lnTo>
                    <a:pt x="1295664" y="995543"/>
                  </a:lnTo>
                  <a:lnTo>
                    <a:pt x="0" y="9955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95664" cy="1033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91175" y="449390"/>
            <a:ext cx="15136038" cy="178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56"/>
              </a:lnSpc>
            </a:pPr>
            <a:r>
              <a:rPr lang="en-US" sz="5600">
                <a:solidFill>
                  <a:srgbClr val="FFFFFF"/>
                </a:solidFill>
                <a:cs typeface="TT Chocolates Bold"/>
              </a:rPr>
              <a:t>การทำนายความเป็นพิษทางผิวหนังด้วย HaCaT cell เพื่อประเมินการระคายเคืองผิวหนัง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1488" y="9664827"/>
            <a:ext cx="17013356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E0340"/>
                </a:solidFill>
                <a:latin typeface="TT Chocolates"/>
              </a:rPr>
              <a:t>Sanchez, L., Mitjans, M., Infante, M. R., &amp; Vinardell, M. P. (2006). Potential irritation of lysine derivative surfactants by hemolysis and HaCaT cell viability. Toxicology Letters, 161(1), 53–60. https://doi.org/10.1016/j.toxlet.2005.07.015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4154567"/>
            <a:ext cx="8859082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E0340"/>
                </a:solidFill>
                <a:latin typeface="TT Chocolates"/>
              </a:rPr>
              <a:t>        การศึกษาความเป็นพิษทางผิวหนังและดวงตาของสารลดแรงตึงผิวเพื่อประเมินศักยภาพในการระคายเคือง (Irritation potential) ด้วย HaCaT cell เพื่อประเมินการรอดชีวิตของเซลล์ (Cell viability)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7385" y="8875948"/>
            <a:ext cx="7310024" cy="24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7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TT Chocolates Bold"/>
              </a:rPr>
              <a:t>Note;</a:t>
            </a:r>
            <a:r>
              <a:rPr lang="en-US" sz="1599">
                <a:solidFill>
                  <a:srgbClr val="000000"/>
                </a:solidFill>
                <a:latin typeface="TT Chocolates"/>
              </a:rPr>
              <a:t> H</a:t>
            </a:r>
            <a:r>
              <a:rPr lang="en-US" sz="1599">
                <a:solidFill>
                  <a:srgbClr val="000000"/>
                </a:solidFill>
                <a:latin typeface="TT Chocolates"/>
              </a:rPr>
              <a:t>exadecyl Trimethyl Ammonium Bromide </a:t>
            </a:r>
            <a:r>
              <a:rPr lang="en-US" sz="1599">
                <a:solidFill>
                  <a:srgbClr val="000000"/>
                </a:solidFill>
                <a:latin typeface="TT Chocolates"/>
              </a:rPr>
              <a:t>(HTAB), TEGO® Betaine T-50 (TGB)</a:t>
            </a:r>
          </a:p>
        </p:txBody>
      </p:sp>
      <p:sp>
        <p:nvSpPr>
          <p:cNvPr name="AutoShape 19" id="19"/>
          <p:cNvSpPr/>
          <p:nvPr/>
        </p:nvSpPr>
        <p:spPr>
          <a:xfrm>
            <a:off x="6113810" y="7955884"/>
            <a:ext cx="1893242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547385" y="8654749"/>
            <a:ext cx="7310024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521976" y="8262584"/>
            <a:ext cx="2754022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6743612" y="8272109"/>
            <a:ext cx="1772804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461838" y="2966466"/>
            <a:ext cx="5481118" cy="633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7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TT Chocolates"/>
              </a:rPr>
              <a:t>5 surfactants for topical pharmaceutical and cosmetic applications or cleansers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44000" y="6572214"/>
            <a:ext cx="8859082" cy="167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E0340"/>
                </a:solidFill>
                <a:cs typeface="TT Chocolates"/>
              </a:rPr>
              <a:t>วิธีทดสอบ 2 วิธีคือ 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E0340"/>
                </a:solidFill>
                <a:latin typeface="TT Chocolates Bold"/>
              </a:rPr>
              <a:t>Neutral red assay 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E0340"/>
                </a:solidFill>
                <a:latin typeface="TT Chocolates Bold"/>
              </a:rPr>
              <a:t>MTT assay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3659267"/>
            <a:ext cx="3825478" cy="48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6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T Chocolates Bold"/>
              </a:rPr>
              <a:t>Sanchez et al. (2006)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89939">
            <a:off x="-1350253" y="5850753"/>
            <a:ext cx="4186406" cy="3059297"/>
          </a:xfrm>
          <a:custGeom>
            <a:avLst/>
            <a:gdLst/>
            <a:ahLst/>
            <a:cxnLst/>
            <a:rect r="r" b="b" t="t" l="l"/>
            <a:pathLst>
              <a:path h="3059297" w="4186406">
                <a:moveTo>
                  <a:pt x="0" y="0"/>
                </a:moveTo>
                <a:lnTo>
                  <a:pt x="4186406" y="0"/>
                </a:lnTo>
                <a:lnTo>
                  <a:pt x="4186406" y="3059297"/>
                </a:lnTo>
                <a:lnTo>
                  <a:pt x="0" y="3059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300918">
            <a:off x="4921022" y="1372491"/>
            <a:ext cx="3645282" cy="2296761"/>
          </a:xfrm>
          <a:custGeom>
            <a:avLst/>
            <a:gdLst/>
            <a:ahLst/>
            <a:cxnLst/>
            <a:rect r="r" b="b" t="t" l="l"/>
            <a:pathLst>
              <a:path h="2296761" w="3645282">
                <a:moveTo>
                  <a:pt x="0" y="0"/>
                </a:moveTo>
                <a:lnTo>
                  <a:pt x="3645282" y="0"/>
                </a:lnTo>
                <a:lnTo>
                  <a:pt x="3645282" y="2296761"/>
                </a:lnTo>
                <a:lnTo>
                  <a:pt x="0" y="2296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789748">
            <a:off x="-2693700" y="2278731"/>
            <a:ext cx="13513981" cy="6952656"/>
          </a:xfrm>
          <a:custGeom>
            <a:avLst/>
            <a:gdLst/>
            <a:ahLst/>
            <a:cxnLst/>
            <a:rect r="r" b="b" t="t" l="l"/>
            <a:pathLst>
              <a:path h="6952656" w="13513981">
                <a:moveTo>
                  <a:pt x="0" y="0"/>
                </a:moveTo>
                <a:lnTo>
                  <a:pt x="13513981" y="0"/>
                </a:lnTo>
                <a:lnTo>
                  <a:pt x="13513981" y="6952656"/>
                </a:lnTo>
                <a:lnTo>
                  <a:pt x="0" y="6952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366713"/>
            <a:ext cx="16481447" cy="1989582"/>
            <a:chOff x="0" y="0"/>
            <a:chExt cx="4340793" cy="524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40792" cy="524005"/>
            </a:xfrm>
            <a:custGeom>
              <a:avLst/>
              <a:gdLst/>
              <a:ahLst/>
              <a:cxnLst/>
              <a:rect r="r" b="b" t="t" l="l"/>
              <a:pathLst>
                <a:path h="524005" w="4340792">
                  <a:moveTo>
                    <a:pt x="4137592" y="0"/>
                  </a:moveTo>
                  <a:lnTo>
                    <a:pt x="0" y="0"/>
                  </a:lnTo>
                  <a:lnTo>
                    <a:pt x="0" y="524005"/>
                  </a:lnTo>
                  <a:lnTo>
                    <a:pt x="4137592" y="524005"/>
                  </a:lnTo>
                  <a:lnTo>
                    <a:pt x="4340792" y="262003"/>
                  </a:lnTo>
                  <a:lnTo>
                    <a:pt x="4137592" y="0"/>
                  </a:lnTo>
                  <a:close/>
                </a:path>
              </a:pathLst>
            </a:custGeom>
            <a:solidFill>
              <a:srgbClr val="5767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26493" cy="562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91175" y="449390"/>
            <a:ext cx="15136038" cy="178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56"/>
              </a:lnSpc>
            </a:pPr>
            <a:r>
              <a:rPr lang="en-US" sz="5600">
                <a:solidFill>
                  <a:srgbClr val="FFFFFF"/>
                </a:solidFill>
                <a:cs typeface="TT Chocolates Bold"/>
              </a:rPr>
              <a:t>การทำนายความเป็นพิษทางผิวหนังด้วย HaCaT cell เพื่อประเมินการแพ้ของผิวหนัง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488" y="9664827"/>
            <a:ext cx="17013356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E0340"/>
                </a:solidFill>
                <a:latin typeface="TT Chocolates"/>
              </a:rPr>
              <a:t>Eskes, C., Hennen, J., Schellenberger, M. T., Hoffmann, S., Frey, S., Goldinger-Oggier, D., Peter, N., Van Vliet, E., &amp; Blömeke, B. (2019). The HaCaT/THP-1 Cocultured Activation Test (COCAT) for skin sensitization: A study of intra-lab reproducibility and predictivity. ALTEX, 36(4), 613–622. https://doi.org/10.14573/altex.1905031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72241" y="4499608"/>
            <a:ext cx="8672241" cy="279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E0340"/>
                </a:solidFill>
                <a:latin typeface="TT Chocolates"/>
              </a:rPr>
              <a:t>       การศึกษาความสามารถในการทำซ้ำและการทำนายภายในห้องปฏิบัติการ (Intra-lab) ของ The Cocultured Activation Test (COCAT) 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E0340"/>
                </a:solidFill>
                <a:latin typeface="TT Chocolates"/>
              </a:rPr>
              <a:t>HaCaT (เซลล์ไลน์เคราติโนไซต์มนุษย์) 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E0340"/>
                </a:solidFill>
                <a:latin typeface="TT Chocolates"/>
              </a:rPr>
              <a:t>THP-1 (ตัวแทนของ antigen presenting cells)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9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672241" y="4081905"/>
            <a:ext cx="3336231" cy="48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6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T Chocolates Bold"/>
              </a:rPr>
              <a:t>Eskes et al. (2019)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89939">
            <a:off x="-1350253" y="5850753"/>
            <a:ext cx="4186406" cy="3059297"/>
          </a:xfrm>
          <a:custGeom>
            <a:avLst/>
            <a:gdLst/>
            <a:ahLst/>
            <a:cxnLst/>
            <a:rect r="r" b="b" t="t" l="l"/>
            <a:pathLst>
              <a:path h="3059297" w="4186406">
                <a:moveTo>
                  <a:pt x="0" y="0"/>
                </a:moveTo>
                <a:lnTo>
                  <a:pt x="4186406" y="0"/>
                </a:lnTo>
                <a:lnTo>
                  <a:pt x="4186406" y="3059297"/>
                </a:lnTo>
                <a:lnTo>
                  <a:pt x="0" y="3059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300918">
            <a:off x="4921022" y="1372491"/>
            <a:ext cx="3645282" cy="2296761"/>
          </a:xfrm>
          <a:custGeom>
            <a:avLst/>
            <a:gdLst/>
            <a:ahLst/>
            <a:cxnLst/>
            <a:rect r="r" b="b" t="t" l="l"/>
            <a:pathLst>
              <a:path h="2296761" w="3645282">
                <a:moveTo>
                  <a:pt x="0" y="0"/>
                </a:moveTo>
                <a:lnTo>
                  <a:pt x="3645282" y="0"/>
                </a:lnTo>
                <a:lnTo>
                  <a:pt x="3645282" y="2296761"/>
                </a:lnTo>
                <a:lnTo>
                  <a:pt x="0" y="2296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789748">
            <a:off x="-2693700" y="2278731"/>
            <a:ext cx="13513981" cy="6952656"/>
          </a:xfrm>
          <a:custGeom>
            <a:avLst/>
            <a:gdLst/>
            <a:ahLst/>
            <a:cxnLst/>
            <a:rect r="r" b="b" t="t" l="l"/>
            <a:pathLst>
              <a:path h="6952656" w="13513981">
                <a:moveTo>
                  <a:pt x="0" y="0"/>
                </a:moveTo>
                <a:lnTo>
                  <a:pt x="13513981" y="0"/>
                </a:lnTo>
                <a:lnTo>
                  <a:pt x="13513981" y="6952656"/>
                </a:lnTo>
                <a:lnTo>
                  <a:pt x="0" y="6952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366713"/>
            <a:ext cx="16481447" cy="1989582"/>
            <a:chOff x="0" y="0"/>
            <a:chExt cx="4340793" cy="524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40792" cy="524005"/>
            </a:xfrm>
            <a:custGeom>
              <a:avLst/>
              <a:gdLst/>
              <a:ahLst/>
              <a:cxnLst/>
              <a:rect r="r" b="b" t="t" l="l"/>
              <a:pathLst>
                <a:path h="524005" w="4340792">
                  <a:moveTo>
                    <a:pt x="4137592" y="0"/>
                  </a:moveTo>
                  <a:lnTo>
                    <a:pt x="0" y="0"/>
                  </a:lnTo>
                  <a:lnTo>
                    <a:pt x="0" y="524005"/>
                  </a:lnTo>
                  <a:lnTo>
                    <a:pt x="4137592" y="524005"/>
                  </a:lnTo>
                  <a:lnTo>
                    <a:pt x="4340792" y="262003"/>
                  </a:lnTo>
                  <a:lnTo>
                    <a:pt x="4137592" y="0"/>
                  </a:lnTo>
                  <a:close/>
                </a:path>
              </a:pathLst>
            </a:custGeom>
            <a:solidFill>
              <a:srgbClr val="5767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26493" cy="562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91175" y="449390"/>
            <a:ext cx="15136038" cy="178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56"/>
              </a:lnSpc>
            </a:pPr>
            <a:r>
              <a:rPr lang="en-US" sz="5600">
                <a:solidFill>
                  <a:srgbClr val="FFFFFF"/>
                </a:solidFill>
                <a:cs typeface="TT Chocolates Bold"/>
              </a:rPr>
              <a:t>การทำนายความเป็นพิษทางผิวหนังด้วย HaCaT cell เพื่อประเมินการแพ้ของผิวหนัง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488" y="9664827"/>
            <a:ext cx="17013356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E0340"/>
                </a:solidFill>
                <a:latin typeface="TT Chocolates"/>
              </a:rPr>
              <a:t>Eskes, C., Hennen, J., Schellenberger, M. T., Hoffmann, S., Frey, S., Goldinger-Oggier, D., Peter, N., Van Vliet, E., &amp; Blömeke, B. (2019). The HaCaT/THP-1 Cocultured Activation Test (COCAT) for skin sensitization: A study of intra-lab reproducibility and predictivity. ALTEX, 36(4), 613–622. https://doi.org/10.14573/altex.1905031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42950" y="2730383"/>
            <a:ext cx="7762050" cy="6527917"/>
          </a:xfrm>
          <a:custGeom>
            <a:avLst/>
            <a:gdLst/>
            <a:ahLst/>
            <a:cxnLst/>
            <a:rect r="r" b="b" t="t" l="l"/>
            <a:pathLst>
              <a:path h="6527917" w="7762050">
                <a:moveTo>
                  <a:pt x="0" y="0"/>
                </a:moveTo>
                <a:lnTo>
                  <a:pt x="7762050" y="0"/>
                </a:lnTo>
                <a:lnTo>
                  <a:pt x="7762050" y="6527917"/>
                </a:lnTo>
                <a:lnTo>
                  <a:pt x="0" y="6527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868" t="-41265" r="-94588" b="-16887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10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087959" y="4001394"/>
            <a:ext cx="8728282" cy="391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E0340"/>
                </a:solidFill>
                <a:cs typeface="TT Chocolates"/>
              </a:rPr>
              <a:t>ผลลัพธ์ของสารเคมีที่ใช้วัดค่าการทำซ้ำ คือ 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E0340"/>
                </a:solidFill>
                <a:latin typeface="TT Chocolates"/>
              </a:rPr>
              <a:t>100% สำหรับความไว (sensitivity) 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E0340"/>
                </a:solidFill>
                <a:latin typeface="TT Chocolates"/>
              </a:rPr>
              <a:t>75% สำหรับความจำเพาะ (specificity)  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E0340"/>
                </a:solidFill>
                <a:latin typeface="TT Chocolates"/>
              </a:rPr>
              <a:t>92.3% สำหรับความถูกต้อง (accuracy)  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E0340"/>
                </a:solidFill>
                <a:latin typeface="TT Chocolates"/>
              </a:rPr>
              <a:t>       </a:t>
            </a:r>
            <a:r>
              <a:rPr lang="en-US" sz="3200">
                <a:solidFill>
                  <a:srgbClr val="0E0340"/>
                </a:solidFill>
                <a:cs typeface="TT Chocolates"/>
              </a:rPr>
              <a:t>สรุปได้ว่าวิธี </a:t>
            </a:r>
            <a:r>
              <a:rPr lang="en-US" sz="3200">
                <a:solidFill>
                  <a:srgbClr val="0E0340"/>
                </a:solidFill>
                <a:latin typeface="TT Chocolates Bold"/>
              </a:rPr>
              <a:t>COCAT มีแนวโน้มที่ดี</a:t>
            </a:r>
            <a:r>
              <a:rPr lang="en-US" sz="3200">
                <a:solidFill>
                  <a:srgbClr val="0E0340"/>
                </a:solidFill>
                <a:cs typeface="TT Chocolates"/>
              </a:rPr>
              <a:t>ในการทดสอบความเป็นพิษทางผิวหนังของสารเคมีเพื่อประเมินการแพ้ของผิวหนัง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89939">
            <a:off x="-1350253" y="5850753"/>
            <a:ext cx="4186406" cy="3059297"/>
          </a:xfrm>
          <a:custGeom>
            <a:avLst/>
            <a:gdLst/>
            <a:ahLst/>
            <a:cxnLst/>
            <a:rect r="r" b="b" t="t" l="l"/>
            <a:pathLst>
              <a:path h="3059297" w="4186406">
                <a:moveTo>
                  <a:pt x="0" y="0"/>
                </a:moveTo>
                <a:lnTo>
                  <a:pt x="4186406" y="0"/>
                </a:lnTo>
                <a:lnTo>
                  <a:pt x="4186406" y="3059297"/>
                </a:lnTo>
                <a:lnTo>
                  <a:pt x="0" y="3059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300918">
            <a:off x="4921022" y="1372491"/>
            <a:ext cx="3645282" cy="2296761"/>
          </a:xfrm>
          <a:custGeom>
            <a:avLst/>
            <a:gdLst/>
            <a:ahLst/>
            <a:cxnLst/>
            <a:rect r="r" b="b" t="t" l="l"/>
            <a:pathLst>
              <a:path h="2296761" w="3645282">
                <a:moveTo>
                  <a:pt x="0" y="0"/>
                </a:moveTo>
                <a:lnTo>
                  <a:pt x="3645282" y="0"/>
                </a:lnTo>
                <a:lnTo>
                  <a:pt x="3645282" y="2296761"/>
                </a:lnTo>
                <a:lnTo>
                  <a:pt x="0" y="2296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789748">
            <a:off x="-2693700" y="2278731"/>
            <a:ext cx="13513981" cy="6952656"/>
          </a:xfrm>
          <a:custGeom>
            <a:avLst/>
            <a:gdLst/>
            <a:ahLst/>
            <a:cxnLst/>
            <a:rect r="r" b="b" t="t" l="l"/>
            <a:pathLst>
              <a:path h="6952656" w="13513981">
                <a:moveTo>
                  <a:pt x="0" y="0"/>
                </a:moveTo>
                <a:lnTo>
                  <a:pt x="13513981" y="0"/>
                </a:lnTo>
                <a:lnTo>
                  <a:pt x="13513981" y="6952656"/>
                </a:lnTo>
                <a:lnTo>
                  <a:pt x="0" y="6952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366713"/>
            <a:ext cx="16829077" cy="1989582"/>
            <a:chOff x="0" y="0"/>
            <a:chExt cx="4432349" cy="524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32350" cy="524005"/>
            </a:xfrm>
            <a:custGeom>
              <a:avLst/>
              <a:gdLst/>
              <a:ahLst/>
              <a:cxnLst/>
              <a:rect r="r" b="b" t="t" l="l"/>
              <a:pathLst>
                <a:path h="524005" w="4432350">
                  <a:moveTo>
                    <a:pt x="4229150" y="0"/>
                  </a:moveTo>
                  <a:lnTo>
                    <a:pt x="0" y="0"/>
                  </a:lnTo>
                  <a:lnTo>
                    <a:pt x="0" y="524005"/>
                  </a:lnTo>
                  <a:lnTo>
                    <a:pt x="4229150" y="524005"/>
                  </a:lnTo>
                  <a:lnTo>
                    <a:pt x="4432350" y="262003"/>
                  </a:lnTo>
                  <a:lnTo>
                    <a:pt x="4229150" y="0"/>
                  </a:lnTo>
                  <a:close/>
                </a:path>
              </a:pathLst>
            </a:custGeom>
            <a:solidFill>
              <a:srgbClr val="5767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18049" cy="562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11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04867" y="2757075"/>
            <a:ext cx="8009672" cy="6460476"/>
          </a:xfrm>
          <a:custGeom>
            <a:avLst/>
            <a:gdLst/>
            <a:ahLst/>
            <a:cxnLst/>
            <a:rect r="r" b="b" t="t" l="l"/>
            <a:pathLst>
              <a:path h="6460476" w="8009672">
                <a:moveTo>
                  <a:pt x="0" y="0"/>
                </a:moveTo>
                <a:lnTo>
                  <a:pt x="8009671" y="0"/>
                </a:lnTo>
                <a:lnTo>
                  <a:pt x="8009671" y="6460476"/>
                </a:lnTo>
                <a:lnTo>
                  <a:pt x="0" y="64604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4043" t="-45749" r="-86705" b="-3609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3779" y="559118"/>
            <a:ext cx="15641519" cy="1633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4"/>
              </a:lnSpc>
            </a:pPr>
            <a:r>
              <a:rPr lang="en-US" sz="5600">
                <a:solidFill>
                  <a:srgbClr val="FFFFFF"/>
                </a:solidFill>
                <a:cs typeface="TT Chocolates Bold"/>
              </a:rPr>
              <a:t>การทำนายพิษทางผิวหนังด้วยวิธีการเรียนรู้ของเครื่อง (Machine learning)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27077" y="4192667"/>
            <a:ext cx="8432223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hocolates"/>
              </a:rPr>
              <a:t>       การศึกษาการทำนายศักยภาพของอาการแพ้ของผิวหนังจากโมเลกุลขนาดเล็กด้วยแบบจำลองการเรียนรู้ของเครื่องที่ฝึกอบรบด้วยคำอธิบายทางชีวภาพ ด้วยการใช้สาร 257 ชนิด และสร้างแบบจำลอง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5944" y="9637199"/>
            <a:ext cx="17013356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E0340"/>
                </a:solidFill>
                <a:latin typeface="TT Chocolates"/>
              </a:rPr>
              <a:t>Wilm, A., Garcia de Lomana, M., Stork, C., Mathai, N., Hirte, S., Norinder, U., Kühnl, J., &amp; Kirchmair, J. (2021). Predicting the Skin Sensitization Potential of Small Molecules with Machine Learning Models Trained on Biologically Meaningful Descriptors. Pharmaceuticals, 14(8), 790. https://doi.org/10.3390/ph14080790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78166" y="3774964"/>
            <a:ext cx="3187898" cy="48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6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T Chocolates Bold"/>
              </a:rPr>
              <a:t>Wilm et al. (2021)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27077" y="6577246"/>
            <a:ext cx="8001999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hocolates"/>
              </a:rPr>
              <a:t>       จากรูปแสดงให้เห็นว่า </a:t>
            </a:r>
            <a:r>
              <a:rPr lang="en-US" sz="3200">
                <a:solidFill>
                  <a:srgbClr val="000000"/>
                </a:solidFill>
                <a:latin typeface="TT Chocolates Bold"/>
              </a:rPr>
              <a:t>descritors 10 ตัวแรกสามารถเพิ่มประสิทธิภาพและ MCC ของโมเดล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21677" y="-1509613"/>
            <a:ext cx="9799843" cy="14529344"/>
            <a:chOff x="0" y="0"/>
            <a:chExt cx="13066458" cy="19372459"/>
          </a:xfrm>
        </p:grpSpPr>
        <p:sp>
          <p:nvSpPr>
            <p:cNvPr name="Freeform 3" id="3"/>
            <p:cNvSpPr/>
            <p:nvPr/>
          </p:nvSpPr>
          <p:spPr>
            <a:xfrm flipH="false" flipV="false" rot="-5989939">
              <a:off x="-304768" y="9813821"/>
              <a:ext cx="5581875" cy="4079063"/>
            </a:xfrm>
            <a:custGeom>
              <a:avLst/>
              <a:gdLst/>
              <a:ahLst/>
              <a:cxnLst/>
              <a:rect r="r" b="b" t="t" l="l"/>
              <a:pathLst>
                <a:path h="4079063" w="5581875">
                  <a:moveTo>
                    <a:pt x="0" y="0"/>
                  </a:moveTo>
                  <a:lnTo>
                    <a:pt x="5581875" y="0"/>
                  </a:lnTo>
                  <a:lnTo>
                    <a:pt x="5581875" y="4079063"/>
                  </a:lnTo>
                  <a:lnTo>
                    <a:pt x="0" y="4079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7300918">
              <a:off x="8056932" y="3842805"/>
              <a:ext cx="4860376" cy="3062348"/>
            </a:xfrm>
            <a:custGeom>
              <a:avLst/>
              <a:gdLst/>
              <a:ahLst/>
              <a:cxnLst/>
              <a:rect r="r" b="b" t="t" l="l"/>
              <a:pathLst>
                <a:path h="3062348" w="4860376">
                  <a:moveTo>
                    <a:pt x="0" y="0"/>
                  </a:moveTo>
                  <a:lnTo>
                    <a:pt x="4860377" y="0"/>
                  </a:lnTo>
                  <a:lnTo>
                    <a:pt x="4860377" y="3062348"/>
                  </a:lnTo>
                  <a:lnTo>
                    <a:pt x="0" y="3062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4789748">
              <a:off x="-2096030" y="5051125"/>
              <a:ext cx="18018641" cy="9270208"/>
            </a:xfrm>
            <a:custGeom>
              <a:avLst/>
              <a:gdLst/>
              <a:ahLst/>
              <a:cxnLst/>
              <a:rect r="r" b="b" t="t" l="l"/>
              <a:pathLst>
                <a:path h="9270208" w="18018641">
                  <a:moveTo>
                    <a:pt x="0" y="0"/>
                  </a:moveTo>
                  <a:lnTo>
                    <a:pt x="18018640" y="0"/>
                  </a:lnTo>
                  <a:lnTo>
                    <a:pt x="18018640" y="9270208"/>
                  </a:lnTo>
                  <a:lnTo>
                    <a:pt x="0" y="9270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366713"/>
            <a:ext cx="16829077" cy="1989582"/>
            <a:chOff x="0" y="0"/>
            <a:chExt cx="4432349" cy="5240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32350" cy="524005"/>
            </a:xfrm>
            <a:custGeom>
              <a:avLst/>
              <a:gdLst/>
              <a:ahLst/>
              <a:cxnLst/>
              <a:rect r="r" b="b" t="t" l="l"/>
              <a:pathLst>
                <a:path h="524005" w="4432350">
                  <a:moveTo>
                    <a:pt x="4229150" y="0"/>
                  </a:moveTo>
                  <a:lnTo>
                    <a:pt x="0" y="0"/>
                  </a:lnTo>
                  <a:lnTo>
                    <a:pt x="0" y="524005"/>
                  </a:lnTo>
                  <a:lnTo>
                    <a:pt x="4229150" y="524005"/>
                  </a:lnTo>
                  <a:lnTo>
                    <a:pt x="4432350" y="262003"/>
                  </a:lnTo>
                  <a:lnTo>
                    <a:pt x="4229150" y="0"/>
                  </a:lnTo>
                  <a:close/>
                </a:path>
              </a:pathLst>
            </a:custGeom>
            <a:solidFill>
              <a:srgbClr val="5767A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18049" cy="562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12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643299" y="2806308"/>
            <a:ext cx="13001401" cy="3667993"/>
            <a:chOff x="0" y="0"/>
            <a:chExt cx="17335202" cy="48906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335202" cy="4890657"/>
            </a:xfrm>
            <a:custGeom>
              <a:avLst/>
              <a:gdLst/>
              <a:ahLst/>
              <a:cxnLst/>
              <a:rect r="r" b="b" t="t" l="l"/>
              <a:pathLst>
                <a:path h="4890657" w="17335202">
                  <a:moveTo>
                    <a:pt x="0" y="0"/>
                  </a:moveTo>
                  <a:lnTo>
                    <a:pt x="17335202" y="0"/>
                  </a:lnTo>
                  <a:lnTo>
                    <a:pt x="17335202" y="4890657"/>
                  </a:lnTo>
                  <a:lnTo>
                    <a:pt x="0" y="4890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8512" t="-122883" r="-58476" b="-129999"/>
              </a:stretch>
            </a:blipFill>
          </p:spPr>
        </p:sp>
        <p:sp>
          <p:nvSpPr>
            <p:cNvPr name="AutoShape 14" id="14"/>
            <p:cNvSpPr/>
            <p:nvPr/>
          </p:nvSpPr>
          <p:spPr>
            <a:xfrm>
              <a:off x="5803471" y="514638"/>
              <a:ext cx="1667355" cy="0"/>
            </a:xfrm>
            <a:prstGeom prst="line">
              <a:avLst/>
            </a:prstGeom>
            <a:ln cap="flat" w="50800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flipV="true">
              <a:off x="8826278" y="3617107"/>
              <a:ext cx="751663" cy="0"/>
            </a:xfrm>
            <a:prstGeom prst="line">
              <a:avLst/>
            </a:prstGeom>
            <a:ln cap="flat" w="50800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V="true">
              <a:off x="5885486" y="3617107"/>
              <a:ext cx="751663" cy="0"/>
            </a:xfrm>
            <a:prstGeom prst="line">
              <a:avLst/>
            </a:prstGeom>
            <a:ln cap="flat" w="50800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882820" y="5143500"/>
            <a:ext cx="700299" cy="426116"/>
            <a:chOff x="0" y="0"/>
            <a:chExt cx="184441" cy="1122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4441" cy="112228"/>
            </a:xfrm>
            <a:custGeom>
              <a:avLst/>
              <a:gdLst/>
              <a:ahLst/>
              <a:cxnLst/>
              <a:rect r="r" b="b" t="t" l="l"/>
              <a:pathLst>
                <a:path h="112228" w="184441">
                  <a:moveTo>
                    <a:pt x="56114" y="0"/>
                  </a:moveTo>
                  <a:lnTo>
                    <a:pt x="128327" y="0"/>
                  </a:lnTo>
                  <a:cubicBezTo>
                    <a:pt x="159318" y="0"/>
                    <a:pt x="184441" y="25123"/>
                    <a:pt x="184441" y="56114"/>
                  </a:cubicBezTo>
                  <a:lnTo>
                    <a:pt x="184441" y="56114"/>
                  </a:lnTo>
                  <a:cubicBezTo>
                    <a:pt x="184441" y="70996"/>
                    <a:pt x="178529" y="85269"/>
                    <a:pt x="168005" y="95793"/>
                  </a:cubicBezTo>
                  <a:cubicBezTo>
                    <a:pt x="157482" y="106316"/>
                    <a:pt x="143209" y="112228"/>
                    <a:pt x="128327" y="112228"/>
                  </a:cubicBezTo>
                  <a:lnTo>
                    <a:pt x="56114" y="112228"/>
                  </a:lnTo>
                  <a:cubicBezTo>
                    <a:pt x="25123" y="112228"/>
                    <a:pt x="0" y="87105"/>
                    <a:pt x="0" y="56114"/>
                  </a:cubicBezTo>
                  <a:lnTo>
                    <a:pt x="0" y="56114"/>
                  </a:lnTo>
                  <a:cubicBezTo>
                    <a:pt x="0" y="25123"/>
                    <a:pt x="25123" y="0"/>
                    <a:pt x="56114" y="0"/>
                  </a:cubicBezTo>
                  <a:close/>
                </a:path>
              </a:pathLst>
            </a:custGeom>
            <a:solidFill>
              <a:srgbClr val="FCEA10">
                <a:alpha val="3882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84441" cy="150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93779" y="559118"/>
            <a:ext cx="15641519" cy="1633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4"/>
              </a:lnSpc>
            </a:pPr>
            <a:r>
              <a:rPr lang="en-US" sz="5600">
                <a:solidFill>
                  <a:srgbClr val="FFFFFF"/>
                </a:solidFill>
                <a:cs typeface="TT Chocolates Bold"/>
              </a:rPr>
              <a:t>การทำนายพิษทางผิวหนังด้วยวิธีการเรียนรู้ของเครื่อง (Machine learning)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1488" y="9664827"/>
            <a:ext cx="17013356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E0340"/>
                </a:solidFill>
                <a:latin typeface="TT Chocolates"/>
              </a:rPr>
              <a:t>Wilm, A., Garcia de Lomana, M., Stork, C., Mathai, N., Hirte, S., Norinder, U., Kühnl, J., &amp; Kirchmair, J. (2021). Predicting the Skin Sensitization Potential of Small Molecules with Machine Learning Models Trained on Biologically Meaningful Descriptors. Pharmaceuticals, 14(8), 790. https://doi.org/10.3390/ph14080790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41393" y="6857639"/>
            <a:ext cx="14987684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hocolates"/>
              </a:rPr>
              <a:t>       แบบจำลองที่ดีที่สุดในการศึกษาชื่อว่า Skin Doctor CP:Bio ซึ่งมี</a:t>
            </a:r>
            <a:r>
              <a:rPr lang="en-US" sz="3200">
                <a:solidFill>
                  <a:srgbClr val="000000"/>
                </a:solidFill>
                <a:cs typeface="TT Chocolates Bold"/>
              </a:rPr>
              <a:t>ประสิทธิภาพเท่ากับ 0.82 และ Matthews correlation coefficient (MCC) เท่ากับ 0.53 (ที่นัยสำคัญเท่ากับ 0.20)</a:t>
            </a:r>
            <a:r>
              <a:rPr lang="en-US" sz="3200">
                <a:solidFill>
                  <a:srgbClr val="000000"/>
                </a:solidFill>
                <a:latin typeface="TT Chocolates"/>
              </a:rPr>
              <a:t> และแบบจำลองนี้สามารถนำไปพัฒนาแบบจำลองการเรียนรู้ของเครื่องที่ใช้ในการทำนายความเป็นพิษของโมเลกุลขนาดเล็ก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6" t="-78231" r="-2620" b="-463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88949"/>
            <a:ext cx="11816675" cy="3325552"/>
            <a:chOff x="0" y="0"/>
            <a:chExt cx="3112211" cy="875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12211" cy="875865"/>
            </a:xfrm>
            <a:custGeom>
              <a:avLst/>
              <a:gdLst/>
              <a:ahLst/>
              <a:cxnLst/>
              <a:rect r="r" b="b" t="t" l="l"/>
              <a:pathLst>
                <a:path h="875865" w="3112211">
                  <a:moveTo>
                    <a:pt x="0" y="0"/>
                  </a:moveTo>
                  <a:lnTo>
                    <a:pt x="3112211" y="0"/>
                  </a:lnTo>
                  <a:lnTo>
                    <a:pt x="3112211" y="875865"/>
                  </a:lnTo>
                  <a:lnTo>
                    <a:pt x="0" y="875865"/>
                  </a:lnTo>
                  <a:close/>
                </a:path>
              </a:pathLst>
            </a:custGeom>
            <a:solidFill>
              <a:srgbClr val="4B5180">
                <a:alpha val="8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12211" cy="913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1737" y="1686880"/>
            <a:ext cx="11533202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8000">
                <a:solidFill>
                  <a:srgbClr val="FFFFFF">
                    <a:alpha val="82745"/>
                  </a:srgbClr>
                </a:solidFill>
                <a:cs typeface="TT Chocolates Bold"/>
              </a:rPr>
              <a:t>วิธีดำเนินการวิจัย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180508"/>
            <a:ext cx="9004922" cy="182510"/>
            <a:chOff x="0" y="0"/>
            <a:chExt cx="2371667" cy="4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71667" cy="48068"/>
            </a:xfrm>
            <a:custGeom>
              <a:avLst/>
              <a:gdLst/>
              <a:ahLst/>
              <a:cxnLst/>
              <a:rect r="r" b="b" t="t" l="l"/>
              <a:pathLst>
                <a:path h="48068" w="2371667">
                  <a:moveTo>
                    <a:pt x="0" y="0"/>
                  </a:moveTo>
                  <a:lnTo>
                    <a:pt x="2371667" y="0"/>
                  </a:lnTo>
                  <a:lnTo>
                    <a:pt x="2371667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71667" cy="8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14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10518732">
            <a:off x="11669873" y="-2454367"/>
            <a:ext cx="4333604" cy="6126537"/>
          </a:xfrm>
          <a:custGeom>
            <a:avLst/>
            <a:gdLst/>
            <a:ahLst/>
            <a:cxnLst/>
            <a:rect r="r" b="b" t="t" l="l"/>
            <a:pathLst>
              <a:path h="6126537" w="4333604">
                <a:moveTo>
                  <a:pt x="0" y="0"/>
                </a:moveTo>
                <a:lnTo>
                  <a:pt x="4333604" y="0"/>
                </a:lnTo>
                <a:lnTo>
                  <a:pt x="4333604" y="6126537"/>
                </a:lnTo>
                <a:lnTo>
                  <a:pt x="0" y="612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212636">
            <a:off x="11143929" y="1421882"/>
            <a:ext cx="9038322" cy="12777729"/>
          </a:xfrm>
          <a:custGeom>
            <a:avLst/>
            <a:gdLst/>
            <a:ahLst/>
            <a:cxnLst/>
            <a:rect r="r" b="b" t="t" l="l"/>
            <a:pathLst>
              <a:path h="12777729" w="9038322">
                <a:moveTo>
                  <a:pt x="0" y="0"/>
                </a:moveTo>
                <a:lnTo>
                  <a:pt x="9038323" y="0"/>
                </a:lnTo>
                <a:lnTo>
                  <a:pt x="9038323" y="12777728"/>
                </a:lnTo>
                <a:lnTo>
                  <a:pt x="0" y="12777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25280" y="3991408"/>
            <a:ext cx="11437441" cy="4437268"/>
          </a:xfrm>
          <a:custGeom>
            <a:avLst/>
            <a:gdLst/>
            <a:ahLst/>
            <a:cxnLst/>
            <a:rect r="r" b="b" t="t" l="l"/>
            <a:pathLst>
              <a:path h="4437268" w="11437441">
                <a:moveTo>
                  <a:pt x="0" y="0"/>
                </a:moveTo>
                <a:lnTo>
                  <a:pt x="11437440" y="0"/>
                </a:lnTo>
                <a:lnTo>
                  <a:pt x="11437440" y="4437268"/>
                </a:lnTo>
                <a:lnTo>
                  <a:pt x="0" y="4437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650" t="-102264" r="-55262" b="-10498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23618" y="3291638"/>
            <a:ext cx="850525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E0340"/>
                </a:solidFill>
                <a:cs typeface="TT Chocolates"/>
              </a:rPr>
              <a:t>การเก็บรวบรวมข้อมูล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477318"/>
            <a:ext cx="3184920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sz="3700">
                <a:solidFill>
                  <a:srgbClr val="0E0340"/>
                </a:solidFill>
                <a:cs typeface="TT Chocolates Bold"/>
              </a:rPr>
              <a:t>ขั้นตอนที่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1165" y="580415"/>
            <a:ext cx="8782835" cy="1319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>
                <a:solidFill>
                  <a:srgbClr val="0E0340"/>
                </a:solidFill>
                <a:cs typeface="TT Chocolates Bold"/>
              </a:rPr>
              <a:t>วิธีดำเนินการวิจัย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31541" y="8714978"/>
            <a:ext cx="1082491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E0340"/>
                </a:solidFill>
                <a:cs typeface="TT Chocolates Bold"/>
              </a:rPr>
              <a:t>ตารางที่ 1</a:t>
            </a:r>
            <a:r>
              <a:rPr lang="en-US" sz="2400">
                <a:solidFill>
                  <a:srgbClr val="0E0340"/>
                </a:solidFill>
                <a:latin typeface="TT Chocolates"/>
              </a:rPr>
              <a:t> ชุดข้อมูลเบื้องต้นด้านความเป็นพิษทางผิวหนังเพื่อประเมินการระคายเคืองผิวหนัง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18732">
            <a:off x="11669873" y="-2454367"/>
            <a:ext cx="4333604" cy="6126537"/>
          </a:xfrm>
          <a:custGeom>
            <a:avLst/>
            <a:gdLst/>
            <a:ahLst/>
            <a:cxnLst/>
            <a:rect r="r" b="b" t="t" l="l"/>
            <a:pathLst>
              <a:path h="6126537" w="4333604">
                <a:moveTo>
                  <a:pt x="0" y="0"/>
                </a:moveTo>
                <a:lnTo>
                  <a:pt x="4333604" y="0"/>
                </a:lnTo>
                <a:lnTo>
                  <a:pt x="4333604" y="6126537"/>
                </a:lnTo>
                <a:lnTo>
                  <a:pt x="0" y="612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212636">
            <a:off x="11143929" y="1421882"/>
            <a:ext cx="9038322" cy="12777729"/>
          </a:xfrm>
          <a:custGeom>
            <a:avLst/>
            <a:gdLst/>
            <a:ahLst/>
            <a:cxnLst/>
            <a:rect r="r" b="b" t="t" l="l"/>
            <a:pathLst>
              <a:path h="12777729" w="9038322">
                <a:moveTo>
                  <a:pt x="0" y="0"/>
                </a:moveTo>
                <a:lnTo>
                  <a:pt x="9038323" y="0"/>
                </a:lnTo>
                <a:lnTo>
                  <a:pt x="9038323" y="12777728"/>
                </a:lnTo>
                <a:lnTo>
                  <a:pt x="0" y="12777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2180508"/>
            <a:ext cx="9004922" cy="182510"/>
            <a:chOff x="0" y="0"/>
            <a:chExt cx="2371667" cy="480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71667" cy="48068"/>
            </a:xfrm>
            <a:custGeom>
              <a:avLst/>
              <a:gdLst/>
              <a:ahLst/>
              <a:cxnLst/>
              <a:rect r="r" b="b" t="t" l="l"/>
              <a:pathLst>
                <a:path h="48068" w="2371667">
                  <a:moveTo>
                    <a:pt x="0" y="0"/>
                  </a:moveTo>
                  <a:lnTo>
                    <a:pt x="2371667" y="0"/>
                  </a:lnTo>
                  <a:lnTo>
                    <a:pt x="2371667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371667" cy="8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15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22276" y="3991408"/>
            <a:ext cx="16928402" cy="5728245"/>
            <a:chOff x="0" y="0"/>
            <a:chExt cx="4458509" cy="15086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58509" cy="1508674"/>
            </a:xfrm>
            <a:custGeom>
              <a:avLst/>
              <a:gdLst/>
              <a:ahLst/>
              <a:cxnLst/>
              <a:rect r="r" b="b" t="t" l="l"/>
              <a:pathLst>
                <a:path h="1508674" w="4458509">
                  <a:moveTo>
                    <a:pt x="0" y="0"/>
                  </a:moveTo>
                  <a:lnTo>
                    <a:pt x="4458509" y="0"/>
                  </a:lnTo>
                  <a:lnTo>
                    <a:pt x="4458509" y="1508674"/>
                  </a:lnTo>
                  <a:lnTo>
                    <a:pt x="0" y="1508674"/>
                  </a:lnTo>
                  <a:close/>
                </a:path>
              </a:pathLst>
            </a:custGeom>
            <a:solidFill>
              <a:srgbClr val="705D9D">
                <a:alpha val="13725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458509" cy="1546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4271181" y="5306914"/>
            <a:ext cx="1206528" cy="5271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V="true">
            <a:off x="10673924" y="5343425"/>
            <a:ext cx="1206528" cy="5271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6852338" y="4353998"/>
            <a:ext cx="2207076" cy="2065597"/>
          </a:xfrm>
          <a:custGeom>
            <a:avLst/>
            <a:gdLst/>
            <a:ahLst/>
            <a:cxnLst/>
            <a:rect r="r" b="b" t="t" l="l"/>
            <a:pathLst>
              <a:path h="2065597" w="2207076">
                <a:moveTo>
                  <a:pt x="0" y="0"/>
                </a:moveTo>
                <a:lnTo>
                  <a:pt x="2207076" y="0"/>
                </a:lnTo>
                <a:lnTo>
                  <a:pt x="2207076" y="2065596"/>
                </a:lnTo>
                <a:lnTo>
                  <a:pt x="0" y="2065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9166" t="-132588" r="-118314" b="-128007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477318"/>
            <a:ext cx="3184920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sz="3700">
                <a:solidFill>
                  <a:srgbClr val="0E0340"/>
                </a:solidFill>
                <a:cs typeface="TT Chocolates Bold"/>
              </a:rPr>
              <a:t>ขั้นตอนที่ 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1165" y="580415"/>
            <a:ext cx="8782835" cy="1319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>
                <a:solidFill>
                  <a:srgbClr val="0E0340"/>
                </a:solidFill>
                <a:cs typeface="TT Chocolates Bold"/>
              </a:rPr>
              <a:t>วิธีดำเนินการวิจัย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97125" y="4937534"/>
            <a:ext cx="1806762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0"/>
              </a:lnSpc>
            </a:pPr>
            <a:r>
              <a:rPr lang="en-US" sz="3700">
                <a:solidFill>
                  <a:srgbClr val="0E0340"/>
                </a:solidFill>
                <a:latin typeface="TT Chocolates Bold"/>
              </a:rPr>
              <a:t>SMILEs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9920" y="6955316"/>
            <a:ext cx="15305268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0"/>
              </a:lnSpc>
            </a:pPr>
            <a:r>
              <a:rPr lang="en-US" sz="3200">
                <a:solidFill>
                  <a:srgbClr val="0E0340"/>
                </a:solidFill>
                <a:latin typeface="TT Chocolates"/>
              </a:rPr>
              <a:t>SMILEs ใช้พื้นที่จัดเก็บน้อยและสามารถบอกถึงโครงสร้างแบบ 3 มิติได้ด้วย (Syahid et al., 2023)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28572" y="3290877"/>
            <a:ext cx="104355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E0340"/>
                </a:solidFill>
                <a:cs typeface="TT Chocolates"/>
              </a:rPr>
              <a:t>การคำนวณลายพิมพ์ระดับโมเลกุล (Molecular Fingerprints)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32625" y="4947059"/>
            <a:ext cx="4895228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0"/>
              </a:lnSpc>
            </a:pPr>
            <a:r>
              <a:rPr lang="en-US" sz="3200">
                <a:solidFill>
                  <a:srgbClr val="0E0340"/>
                </a:solidFill>
                <a:latin typeface="TT Chocolates Bold"/>
              </a:rPr>
              <a:t>c1ccccc1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17807" y="5951188"/>
            <a:ext cx="4895228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0"/>
              </a:lnSpc>
            </a:pPr>
            <a:r>
              <a:rPr lang="en-US" sz="3200">
                <a:solidFill>
                  <a:srgbClr val="0E0340"/>
                </a:solidFill>
                <a:cs typeface="TT Chocolates"/>
              </a:rPr>
              <a:t>อยู่ในรูปตัวอักษร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97125" y="8538135"/>
            <a:ext cx="1806762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0"/>
              </a:lnSpc>
            </a:pPr>
            <a:r>
              <a:rPr lang="en-US" sz="3700">
                <a:solidFill>
                  <a:srgbClr val="0E0340"/>
                </a:solidFill>
                <a:latin typeface="TT Chocolates Bold"/>
              </a:rPr>
              <a:t>SMILEs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25536" y="8872684"/>
            <a:ext cx="2900561" cy="48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6"/>
              </a:lnSpc>
              <a:spcBef>
                <a:spcPct val="0"/>
              </a:spcBef>
            </a:pPr>
            <a:r>
              <a:rPr lang="en-US" sz="3200">
                <a:solidFill>
                  <a:srgbClr val="0E0340"/>
                </a:solidFill>
                <a:latin typeface="TT Chocolates Bold"/>
              </a:rPr>
              <a:t>881 binary digits</a:t>
            </a:r>
          </a:p>
        </p:txBody>
      </p:sp>
      <p:sp>
        <p:nvSpPr>
          <p:cNvPr name="AutoShape 25" id="25"/>
          <p:cNvSpPr/>
          <p:nvPr/>
        </p:nvSpPr>
        <p:spPr>
          <a:xfrm flipV="true">
            <a:off x="10673924" y="9071502"/>
            <a:ext cx="1206528" cy="5271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 flipV="true">
            <a:off x="4271181" y="9071502"/>
            <a:ext cx="1206528" cy="5271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7" id="27"/>
          <p:cNvSpPr txBox="true"/>
          <p:nvPr/>
        </p:nvSpPr>
        <p:spPr>
          <a:xfrm rot="0">
            <a:off x="3503887" y="8392783"/>
            <a:ext cx="3132201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60"/>
              </a:lnSpc>
            </a:pPr>
            <a:r>
              <a:rPr lang="en-US" sz="1800">
                <a:solidFill>
                  <a:srgbClr val="0E0340"/>
                </a:solidFill>
                <a:latin typeface="TT Chocolates Bold"/>
              </a:rPr>
              <a:t> PubChem fingerprint system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217807" y="8670913"/>
            <a:ext cx="4895228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0"/>
              </a:lnSpc>
            </a:pPr>
            <a:r>
              <a:rPr lang="en-US" sz="3200">
                <a:solidFill>
                  <a:srgbClr val="0E0340"/>
                </a:solidFill>
                <a:latin typeface="TT Chocolates Bold"/>
              </a:rPr>
              <a:t>Model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22276" y="9843477"/>
            <a:ext cx="8146761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2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T Chocolates Bold"/>
              </a:rPr>
              <a:t>Note;</a:t>
            </a:r>
            <a:r>
              <a:rPr lang="en-US" sz="2400">
                <a:solidFill>
                  <a:srgbClr val="000000"/>
                </a:solidFill>
                <a:latin typeface="TT Chocolates"/>
              </a:rPr>
              <a:t> SMILEs = Simplified Molecular-Input line-Entry System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180508"/>
            <a:ext cx="9004922" cy="182510"/>
            <a:chOff x="0" y="0"/>
            <a:chExt cx="2371667" cy="4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71667" cy="48068"/>
            </a:xfrm>
            <a:custGeom>
              <a:avLst/>
              <a:gdLst/>
              <a:ahLst/>
              <a:cxnLst/>
              <a:rect r="r" b="b" t="t" l="l"/>
              <a:pathLst>
                <a:path h="48068" w="2371667">
                  <a:moveTo>
                    <a:pt x="0" y="0"/>
                  </a:moveTo>
                  <a:lnTo>
                    <a:pt x="2371667" y="0"/>
                  </a:lnTo>
                  <a:lnTo>
                    <a:pt x="2371667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71667" cy="8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16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28572" y="3290877"/>
            <a:ext cx="104355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E0340"/>
                </a:solidFill>
                <a:cs typeface="TT Chocolates"/>
              </a:rPr>
              <a:t>สร้างและออกแบบแบบจำลอง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0518732">
            <a:off x="11669873" y="-2454367"/>
            <a:ext cx="4333604" cy="6126537"/>
          </a:xfrm>
          <a:custGeom>
            <a:avLst/>
            <a:gdLst/>
            <a:ahLst/>
            <a:cxnLst/>
            <a:rect r="r" b="b" t="t" l="l"/>
            <a:pathLst>
              <a:path h="6126537" w="4333604">
                <a:moveTo>
                  <a:pt x="0" y="0"/>
                </a:moveTo>
                <a:lnTo>
                  <a:pt x="4333604" y="0"/>
                </a:lnTo>
                <a:lnTo>
                  <a:pt x="4333604" y="6126537"/>
                </a:lnTo>
                <a:lnTo>
                  <a:pt x="0" y="612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212636">
            <a:off x="11143929" y="1421882"/>
            <a:ext cx="9038322" cy="12777729"/>
          </a:xfrm>
          <a:custGeom>
            <a:avLst/>
            <a:gdLst/>
            <a:ahLst/>
            <a:cxnLst/>
            <a:rect r="r" b="b" t="t" l="l"/>
            <a:pathLst>
              <a:path h="12777729" w="9038322">
                <a:moveTo>
                  <a:pt x="0" y="0"/>
                </a:moveTo>
                <a:lnTo>
                  <a:pt x="9038323" y="0"/>
                </a:lnTo>
                <a:lnTo>
                  <a:pt x="9038323" y="12777728"/>
                </a:lnTo>
                <a:lnTo>
                  <a:pt x="0" y="12777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2309" y="4791005"/>
            <a:ext cx="3012526" cy="2421317"/>
          </a:xfrm>
          <a:custGeom>
            <a:avLst/>
            <a:gdLst/>
            <a:ahLst/>
            <a:cxnLst/>
            <a:rect r="r" b="b" t="t" l="l"/>
            <a:pathLst>
              <a:path h="2421317" w="3012526">
                <a:moveTo>
                  <a:pt x="0" y="0"/>
                </a:moveTo>
                <a:lnTo>
                  <a:pt x="3012526" y="0"/>
                </a:lnTo>
                <a:lnTo>
                  <a:pt x="3012526" y="2421318"/>
                </a:lnTo>
                <a:lnTo>
                  <a:pt x="0" y="2421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524263" y="4607777"/>
            <a:ext cx="2543637" cy="2448250"/>
          </a:xfrm>
          <a:custGeom>
            <a:avLst/>
            <a:gdLst/>
            <a:ahLst/>
            <a:cxnLst/>
            <a:rect r="r" b="b" t="t" l="l"/>
            <a:pathLst>
              <a:path h="2448250" w="2543637">
                <a:moveTo>
                  <a:pt x="0" y="0"/>
                </a:moveTo>
                <a:lnTo>
                  <a:pt x="2543637" y="0"/>
                </a:lnTo>
                <a:lnTo>
                  <a:pt x="2543637" y="2448250"/>
                </a:lnTo>
                <a:lnTo>
                  <a:pt x="0" y="2448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3728152" y="6039764"/>
            <a:ext cx="626371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9451845" y="4401870"/>
            <a:ext cx="0" cy="1021697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7146322" y="6082278"/>
            <a:ext cx="2284765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12334628" y="4430445"/>
            <a:ext cx="552566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2915769" y="5409511"/>
            <a:ext cx="0" cy="2635703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2915769" y="4401870"/>
            <a:ext cx="0" cy="1021697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2915769" y="6070059"/>
            <a:ext cx="551440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9423270" y="4409327"/>
            <a:ext cx="55144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9428033" y="8028859"/>
            <a:ext cx="551440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2" id="22"/>
          <p:cNvGrpSpPr/>
          <p:nvPr/>
        </p:nvGrpSpPr>
        <p:grpSpPr>
          <a:xfrm rot="0">
            <a:off x="13724384" y="4067406"/>
            <a:ext cx="4383979" cy="3920658"/>
            <a:chOff x="0" y="0"/>
            <a:chExt cx="1154628" cy="10326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54628" cy="1032601"/>
            </a:xfrm>
            <a:custGeom>
              <a:avLst/>
              <a:gdLst/>
              <a:ahLst/>
              <a:cxnLst/>
              <a:rect r="r" b="b" t="t" l="l"/>
              <a:pathLst>
                <a:path h="1032601" w="1154628">
                  <a:moveTo>
                    <a:pt x="51213" y="0"/>
                  </a:moveTo>
                  <a:lnTo>
                    <a:pt x="1103415" y="0"/>
                  </a:lnTo>
                  <a:cubicBezTo>
                    <a:pt x="1131700" y="0"/>
                    <a:pt x="1154628" y="22929"/>
                    <a:pt x="1154628" y="51213"/>
                  </a:cubicBezTo>
                  <a:lnTo>
                    <a:pt x="1154628" y="981388"/>
                  </a:lnTo>
                  <a:cubicBezTo>
                    <a:pt x="1154628" y="1009672"/>
                    <a:pt x="1131700" y="1032601"/>
                    <a:pt x="1103415" y="1032601"/>
                  </a:cubicBezTo>
                  <a:lnTo>
                    <a:pt x="51213" y="1032601"/>
                  </a:lnTo>
                  <a:cubicBezTo>
                    <a:pt x="22929" y="1032601"/>
                    <a:pt x="0" y="1009672"/>
                    <a:pt x="0" y="981388"/>
                  </a:cubicBezTo>
                  <a:lnTo>
                    <a:pt x="0" y="51213"/>
                  </a:lnTo>
                  <a:cubicBezTo>
                    <a:pt x="0" y="22929"/>
                    <a:pt x="22929" y="0"/>
                    <a:pt x="512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154628" cy="1070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4022178" y="4294521"/>
            <a:ext cx="3788390" cy="3414287"/>
          </a:xfrm>
          <a:custGeom>
            <a:avLst/>
            <a:gdLst/>
            <a:ahLst/>
            <a:cxnLst/>
            <a:rect r="r" b="b" t="t" l="l"/>
            <a:pathLst>
              <a:path h="3414287" w="3788390">
                <a:moveTo>
                  <a:pt x="0" y="0"/>
                </a:moveTo>
                <a:lnTo>
                  <a:pt x="3788390" y="0"/>
                </a:lnTo>
                <a:lnTo>
                  <a:pt x="3788390" y="3414286"/>
                </a:lnTo>
                <a:lnTo>
                  <a:pt x="0" y="34142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016557" y="7634778"/>
            <a:ext cx="2334500" cy="845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799">
                <a:solidFill>
                  <a:srgbClr val="0E0340"/>
                </a:solidFill>
                <a:cs typeface="TT Chocolates"/>
              </a:rPr>
              <a:t>ข้อมูลชุดทดสอบ </a:t>
            </a:r>
          </a:p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799">
                <a:solidFill>
                  <a:srgbClr val="0E0340"/>
                </a:solidFill>
                <a:latin typeface="TT Chocolates"/>
              </a:rPr>
              <a:t>(Test set)</a:t>
            </a:r>
          </a:p>
        </p:txBody>
      </p:sp>
      <p:sp>
        <p:nvSpPr>
          <p:cNvPr name="AutoShape 27" id="27"/>
          <p:cNvSpPr/>
          <p:nvPr/>
        </p:nvSpPr>
        <p:spPr>
          <a:xfrm>
            <a:off x="9451845" y="5421730"/>
            <a:ext cx="0" cy="2635703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H="true">
            <a:off x="12334628" y="8016639"/>
            <a:ext cx="552566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1028700" y="2477318"/>
            <a:ext cx="3184920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sz="3700">
                <a:solidFill>
                  <a:srgbClr val="0E0340"/>
                </a:solidFill>
                <a:cs typeface="TT Chocolates Bold"/>
              </a:rPr>
              <a:t>ขั้นตอนที่ 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61165" y="580415"/>
            <a:ext cx="8782835" cy="1319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>
                <a:solidFill>
                  <a:srgbClr val="0E0340"/>
                </a:solidFill>
                <a:cs typeface="TT Chocolates Bold"/>
              </a:rPr>
              <a:t>วิธีดำเนินการวิจัย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8992" y="7420479"/>
            <a:ext cx="3599160" cy="426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799">
                <a:solidFill>
                  <a:srgbClr val="0E0340"/>
                </a:solidFill>
                <a:cs typeface="TT Chocolates"/>
              </a:rPr>
              <a:t>สืบค้นชุดข้อมูลที่เกี่ยวข้อง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488161" y="7481693"/>
            <a:ext cx="2615842" cy="845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799">
                <a:solidFill>
                  <a:srgbClr val="0E0340"/>
                </a:solidFill>
                <a:cs typeface="TT Chocolates"/>
              </a:rPr>
              <a:t>นำข้อมูลที่ได้มาตัดค่าที่ไม่จำเป็นออก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102801" y="4067406"/>
            <a:ext cx="2193727" cy="845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799">
                <a:solidFill>
                  <a:srgbClr val="0E0340"/>
                </a:solidFill>
                <a:cs typeface="TT Chocolates"/>
              </a:rPr>
              <a:t>ข้อมูลชุดเรียนรู้ </a:t>
            </a:r>
          </a:p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799">
                <a:solidFill>
                  <a:srgbClr val="0E0340"/>
                </a:solidFill>
                <a:latin typeface="TT Chocolates"/>
              </a:rPr>
              <a:t>(Training set)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327820" y="5186014"/>
            <a:ext cx="1921768" cy="845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799">
                <a:solidFill>
                  <a:srgbClr val="0E0340"/>
                </a:solidFill>
                <a:cs typeface="TT Chocolates"/>
              </a:rPr>
              <a:t>แบ่งชุดข้อมูล</a:t>
            </a:r>
          </a:p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799">
                <a:solidFill>
                  <a:srgbClr val="0E0340"/>
                </a:solidFill>
                <a:cs typeface="TT Chocolates"/>
              </a:rPr>
              <a:t>ออกเป็น 2 ชุด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022178" y="8216664"/>
            <a:ext cx="3754974" cy="9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6"/>
              </a:lnSpc>
              <a:spcBef>
                <a:spcPct val="0"/>
              </a:spcBef>
            </a:pPr>
            <a:r>
              <a:rPr lang="en-US" sz="3200">
                <a:solidFill>
                  <a:srgbClr val="0E0340"/>
                </a:solidFill>
                <a:latin typeface="TT Chocolates Bold"/>
              </a:rPr>
              <a:t>Classification-based model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18732">
            <a:off x="11669873" y="-2454367"/>
            <a:ext cx="4333604" cy="6126537"/>
          </a:xfrm>
          <a:custGeom>
            <a:avLst/>
            <a:gdLst/>
            <a:ahLst/>
            <a:cxnLst/>
            <a:rect r="r" b="b" t="t" l="l"/>
            <a:pathLst>
              <a:path h="6126537" w="4333604">
                <a:moveTo>
                  <a:pt x="0" y="0"/>
                </a:moveTo>
                <a:lnTo>
                  <a:pt x="4333604" y="0"/>
                </a:lnTo>
                <a:lnTo>
                  <a:pt x="4333604" y="6126537"/>
                </a:lnTo>
                <a:lnTo>
                  <a:pt x="0" y="61265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212636">
            <a:off x="11143929" y="1421882"/>
            <a:ext cx="9038322" cy="12777729"/>
          </a:xfrm>
          <a:custGeom>
            <a:avLst/>
            <a:gdLst/>
            <a:ahLst/>
            <a:cxnLst/>
            <a:rect r="r" b="b" t="t" l="l"/>
            <a:pathLst>
              <a:path h="12777729" w="9038322">
                <a:moveTo>
                  <a:pt x="0" y="0"/>
                </a:moveTo>
                <a:lnTo>
                  <a:pt x="9038323" y="0"/>
                </a:lnTo>
                <a:lnTo>
                  <a:pt x="9038323" y="12777728"/>
                </a:lnTo>
                <a:lnTo>
                  <a:pt x="0" y="12777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2180508"/>
            <a:ext cx="9004922" cy="182510"/>
            <a:chOff x="0" y="0"/>
            <a:chExt cx="2371667" cy="480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71667" cy="48068"/>
            </a:xfrm>
            <a:custGeom>
              <a:avLst/>
              <a:gdLst/>
              <a:ahLst/>
              <a:cxnLst/>
              <a:rect r="r" b="b" t="t" l="l"/>
              <a:pathLst>
                <a:path h="48068" w="2371667">
                  <a:moveTo>
                    <a:pt x="0" y="0"/>
                  </a:moveTo>
                  <a:lnTo>
                    <a:pt x="2371667" y="0"/>
                  </a:lnTo>
                  <a:lnTo>
                    <a:pt x="2371667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371667" cy="8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17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42761" y="3356672"/>
            <a:ext cx="104355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E0340"/>
                </a:solidFill>
                <a:cs typeface="TT Chocolates"/>
              </a:rPr>
              <a:t>ประเมินและตรวจทานแบบจำลอง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836982" y="4370767"/>
            <a:ext cx="4000332" cy="3686749"/>
            <a:chOff x="0" y="0"/>
            <a:chExt cx="1126529" cy="10382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6529" cy="1038221"/>
            </a:xfrm>
            <a:custGeom>
              <a:avLst/>
              <a:gdLst/>
              <a:ahLst/>
              <a:cxnLst/>
              <a:rect r="r" b="b" t="t" l="l"/>
              <a:pathLst>
                <a:path h="1038221" w="1126529">
                  <a:moveTo>
                    <a:pt x="56124" y="0"/>
                  </a:moveTo>
                  <a:lnTo>
                    <a:pt x="1070405" y="0"/>
                  </a:lnTo>
                  <a:cubicBezTo>
                    <a:pt x="1101401" y="0"/>
                    <a:pt x="1126529" y="25128"/>
                    <a:pt x="1126529" y="56124"/>
                  </a:cubicBezTo>
                  <a:lnTo>
                    <a:pt x="1126529" y="982097"/>
                  </a:lnTo>
                  <a:cubicBezTo>
                    <a:pt x="1126529" y="996982"/>
                    <a:pt x="1120616" y="1011257"/>
                    <a:pt x="1110090" y="1021783"/>
                  </a:cubicBezTo>
                  <a:cubicBezTo>
                    <a:pt x="1099565" y="1032308"/>
                    <a:pt x="1085290" y="1038221"/>
                    <a:pt x="1070405" y="1038221"/>
                  </a:cubicBezTo>
                  <a:lnTo>
                    <a:pt x="56124" y="1038221"/>
                  </a:lnTo>
                  <a:cubicBezTo>
                    <a:pt x="41239" y="1038221"/>
                    <a:pt x="26964" y="1032308"/>
                    <a:pt x="16438" y="1021783"/>
                  </a:cubicBezTo>
                  <a:cubicBezTo>
                    <a:pt x="5913" y="1011257"/>
                    <a:pt x="0" y="996982"/>
                    <a:pt x="0" y="982097"/>
                  </a:cubicBezTo>
                  <a:lnTo>
                    <a:pt x="0" y="56124"/>
                  </a:lnTo>
                  <a:cubicBezTo>
                    <a:pt x="0" y="41239"/>
                    <a:pt x="5913" y="26964"/>
                    <a:pt x="16438" y="16438"/>
                  </a:cubicBezTo>
                  <a:cubicBezTo>
                    <a:pt x="26964" y="5913"/>
                    <a:pt x="41239" y="0"/>
                    <a:pt x="5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26529" cy="1076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065603" y="4617537"/>
            <a:ext cx="3543089" cy="3193209"/>
          </a:xfrm>
          <a:custGeom>
            <a:avLst/>
            <a:gdLst/>
            <a:ahLst/>
            <a:cxnLst/>
            <a:rect r="r" b="b" t="t" l="l"/>
            <a:pathLst>
              <a:path h="3193209" w="3543089">
                <a:moveTo>
                  <a:pt x="0" y="0"/>
                </a:moveTo>
                <a:lnTo>
                  <a:pt x="3543089" y="0"/>
                </a:lnTo>
                <a:lnTo>
                  <a:pt x="3543089" y="3193209"/>
                </a:lnTo>
                <a:lnTo>
                  <a:pt x="0" y="3193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V="true">
            <a:off x="7216888" y="6183679"/>
            <a:ext cx="3546573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6" id="16"/>
          <p:cNvGrpSpPr/>
          <p:nvPr/>
        </p:nvGrpSpPr>
        <p:grpSpPr>
          <a:xfrm rot="0">
            <a:off x="11229141" y="4380844"/>
            <a:ext cx="3913055" cy="3606313"/>
            <a:chOff x="0" y="0"/>
            <a:chExt cx="1126529" cy="10382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26529" cy="1038221"/>
            </a:xfrm>
            <a:custGeom>
              <a:avLst/>
              <a:gdLst/>
              <a:ahLst/>
              <a:cxnLst/>
              <a:rect r="r" b="b" t="t" l="l"/>
              <a:pathLst>
                <a:path h="1038221" w="1126529">
                  <a:moveTo>
                    <a:pt x="57376" y="0"/>
                  </a:moveTo>
                  <a:lnTo>
                    <a:pt x="1069153" y="0"/>
                  </a:lnTo>
                  <a:cubicBezTo>
                    <a:pt x="1100841" y="0"/>
                    <a:pt x="1126529" y="25688"/>
                    <a:pt x="1126529" y="57376"/>
                  </a:cubicBezTo>
                  <a:lnTo>
                    <a:pt x="1126529" y="980845"/>
                  </a:lnTo>
                  <a:cubicBezTo>
                    <a:pt x="1126529" y="1012533"/>
                    <a:pt x="1100841" y="1038221"/>
                    <a:pt x="1069153" y="1038221"/>
                  </a:cubicBezTo>
                  <a:lnTo>
                    <a:pt x="57376" y="1038221"/>
                  </a:lnTo>
                  <a:cubicBezTo>
                    <a:pt x="25688" y="1038221"/>
                    <a:pt x="0" y="1012533"/>
                    <a:pt x="0" y="980845"/>
                  </a:cubicBezTo>
                  <a:lnTo>
                    <a:pt x="0" y="57376"/>
                  </a:lnTo>
                  <a:cubicBezTo>
                    <a:pt x="0" y="25688"/>
                    <a:pt x="25688" y="0"/>
                    <a:pt x="57376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26529" cy="1076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452774" y="4622230"/>
            <a:ext cx="3465788" cy="3123542"/>
          </a:xfrm>
          <a:custGeom>
            <a:avLst/>
            <a:gdLst/>
            <a:ahLst/>
            <a:cxnLst/>
            <a:rect r="r" b="b" t="t" l="l"/>
            <a:pathLst>
              <a:path h="3123542" w="3465788">
                <a:moveTo>
                  <a:pt x="0" y="0"/>
                </a:moveTo>
                <a:lnTo>
                  <a:pt x="3465788" y="0"/>
                </a:lnTo>
                <a:lnTo>
                  <a:pt x="3465788" y="3123541"/>
                </a:lnTo>
                <a:lnTo>
                  <a:pt x="0" y="3123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425802" y="7707305"/>
            <a:ext cx="2820776" cy="1005222"/>
          </a:xfrm>
          <a:custGeom>
            <a:avLst/>
            <a:gdLst/>
            <a:ahLst/>
            <a:cxnLst/>
            <a:rect r="r" b="b" t="t" l="l"/>
            <a:pathLst>
              <a:path h="1005222" w="2820776">
                <a:moveTo>
                  <a:pt x="0" y="0"/>
                </a:moveTo>
                <a:lnTo>
                  <a:pt x="2820776" y="0"/>
                </a:lnTo>
                <a:lnTo>
                  <a:pt x="2820776" y="1005222"/>
                </a:lnTo>
                <a:lnTo>
                  <a:pt x="0" y="1005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5695160" y="5050851"/>
            <a:ext cx="2121080" cy="2322806"/>
            <a:chOff x="0" y="0"/>
            <a:chExt cx="2828107" cy="30970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828107" cy="2828107"/>
            </a:xfrm>
            <a:custGeom>
              <a:avLst/>
              <a:gdLst/>
              <a:ahLst/>
              <a:cxnLst/>
              <a:rect r="r" b="b" t="t" l="l"/>
              <a:pathLst>
                <a:path h="2828107" w="2828107">
                  <a:moveTo>
                    <a:pt x="0" y="0"/>
                  </a:moveTo>
                  <a:lnTo>
                    <a:pt x="2828107" y="0"/>
                  </a:lnTo>
                  <a:lnTo>
                    <a:pt x="2828107" y="2828107"/>
                  </a:lnTo>
                  <a:lnTo>
                    <a:pt x="0" y="2828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690228"/>
              <a:ext cx="1626412" cy="1406847"/>
            </a:xfrm>
            <a:custGeom>
              <a:avLst/>
              <a:gdLst/>
              <a:ahLst/>
              <a:cxnLst/>
              <a:rect r="r" b="b" t="t" l="l"/>
              <a:pathLst>
                <a:path h="1406847" w="1626412">
                  <a:moveTo>
                    <a:pt x="0" y="0"/>
                  </a:moveTo>
                  <a:lnTo>
                    <a:pt x="1626412" y="0"/>
                  </a:lnTo>
                  <a:lnTo>
                    <a:pt x="1626412" y="1406847"/>
                  </a:lnTo>
                  <a:lnTo>
                    <a:pt x="0" y="1406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028700" y="2477318"/>
            <a:ext cx="3184920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sz="3700">
                <a:solidFill>
                  <a:srgbClr val="0E0340"/>
                </a:solidFill>
                <a:cs typeface="TT Chocolates Bold"/>
              </a:rPr>
              <a:t>ขั้นตอนที่ 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61165" y="580415"/>
            <a:ext cx="8782835" cy="1319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>
                <a:solidFill>
                  <a:srgbClr val="0E0340"/>
                </a:solidFill>
                <a:cs typeface="TT Chocolates Bold"/>
              </a:rPr>
              <a:t>วิธีดำเนินการวิจัย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244688" y="8209916"/>
            <a:ext cx="3184920" cy="845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799">
                <a:solidFill>
                  <a:srgbClr val="0E0340"/>
                </a:solidFill>
                <a:latin typeface="TT Chocolates"/>
              </a:rPr>
              <a:t>Classification-based model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16888" y="4712780"/>
            <a:ext cx="3576069" cy="126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799">
                <a:solidFill>
                  <a:srgbClr val="FF3131"/>
                </a:solidFill>
                <a:cs typeface="TT Chocolates Bold"/>
              </a:rPr>
              <a:t>ต้องผ่าน</a:t>
            </a:r>
            <a:r>
              <a:rPr lang="en-US" sz="2799">
                <a:solidFill>
                  <a:srgbClr val="FF3131"/>
                </a:solidFill>
                <a:cs typeface="TT Chocolates Bold"/>
              </a:rPr>
              <a:t>การทดสอบภาวะสารูปสนิทดี </a:t>
            </a:r>
          </a:p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799">
                <a:solidFill>
                  <a:srgbClr val="FF3131"/>
                </a:solidFill>
                <a:latin typeface="TT Chocolates Bold"/>
              </a:rPr>
              <a:t>(Goodness-of-fit test)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810539" y="6378068"/>
            <a:ext cx="2359270" cy="225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cs typeface="TT Chocolates"/>
              </a:rPr>
              <a:t>โ</a:t>
            </a:r>
            <a:r>
              <a:rPr lang="en-US" sz="2799">
                <a:solidFill>
                  <a:srgbClr val="000000"/>
                </a:solidFill>
                <a:cs typeface="TT Chocolates"/>
              </a:rPr>
              <a:t>ดยการประเมิน 4 พารามิเตอร์</a:t>
            </a:r>
          </a:p>
          <a:p>
            <a:pPr marL="518160" indent="-259080" lvl="1">
              <a:lnSpc>
                <a:spcPts val="2832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sensitivity </a:t>
            </a:r>
          </a:p>
          <a:p>
            <a:pPr marL="518160" indent="-259080" lvl="1">
              <a:lnSpc>
                <a:spcPts val="2832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specificity </a:t>
            </a:r>
          </a:p>
          <a:p>
            <a:pPr marL="518160" indent="-259080" lvl="1">
              <a:lnSpc>
                <a:spcPts val="2832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accuracy </a:t>
            </a:r>
          </a:p>
          <a:p>
            <a:pPr marL="518160" indent="-259080" lvl="1">
              <a:lnSpc>
                <a:spcPts val="2832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precision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04064" y="4275504"/>
            <a:ext cx="7197591" cy="851477"/>
            <a:chOff x="0" y="0"/>
            <a:chExt cx="1895662" cy="2242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5662" cy="224257"/>
            </a:xfrm>
            <a:custGeom>
              <a:avLst/>
              <a:gdLst/>
              <a:ahLst/>
              <a:cxnLst/>
              <a:rect r="r" b="b" t="t" l="l"/>
              <a:pathLst>
                <a:path h="224257" w="1895662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95662" cy="271882"/>
            </a:xfrm>
            <a:prstGeom prst="rect">
              <a:avLst/>
            </a:prstGeom>
          </p:spPr>
          <p:txBody>
            <a:bodyPr anchor="ctr" rtlCol="false" tIns="241300" lIns="241300" bIns="241300" rIns="241300"/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T Chocolates Bold"/>
                </a:rPr>
                <a:t>01. Principle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40986" y="-85168"/>
            <a:ext cx="9294127" cy="13413636"/>
            <a:chOff x="0" y="0"/>
            <a:chExt cx="12392169" cy="17884848"/>
          </a:xfrm>
        </p:grpSpPr>
        <p:sp>
          <p:nvSpPr>
            <p:cNvPr name="Freeform 6" id="6"/>
            <p:cNvSpPr/>
            <p:nvPr/>
          </p:nvSpPr>
          <p:spPr>
            <a:xfrm flipH="false" flipV="false" rot="-1072124">
              <a:off x="5693232" y="516771"/>
              <a:ext cx="3805571" cy="2780994"/>
            </a:xfrm>
            <a:custGeom>
              <a:avLst/>
              <a:gdLst/>
              <a:ahLst/>
              <a:cxnLst/>
              <a:rect r="r" b="b" t="t" l="l"/>
              <a:pathLst>
                <a:path h="2780994" w="3805571">
                  <a:moveTo>
                    <a:pt x="0" y="0"/>
                  </a:moveTo>
                  <a:lnTo>
                    <a:pt x="3805571" y="0"/>
                  </a:lnTo>
                  <a:lnTo>
                    <a:pt x="3805571" y="2780994"/>
                  </a:lnTo>
                  <a:lnTo>
                    <a:pt x="0" y="2780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4999"/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069059"/>
              <a:ext cx="12392169" cy="11815789"/>
            </a:xfrm>
            <a:custGeom>
              <a:avLst/>
              <a:gdLst/>
              <a:ahLst/>
              <a:cxnLst/>
              <a:rect r="r" b="b" t="t" l="l"/>
              <a:pathLst>
                <a:path h="11815789" w="12392169">
                  <a:moveTo>
                    <a:pt x="0" y="0"/>
                  </a:moveTo>
                  <a:lnTo>
                    <a:pt x="12392169" y="0"/>
                  </a:lnTo>
                  <a:lnTo>
                    <a:pt x="12392169" y="11815789"/>
                  </a:lnTo>
                  <a:lnTo>
                    <a:pt x="0" y="11815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511299" y="1219550"/>
            <a:ext cx="11263606" cy="228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06"/>
              </a:lnSpc>
            </a:pPr>
            <a:r>
              <a:rPr lang="en-US" sz="13361">
                <a:solidFill>
                  <a:srgbClr val="231076"/>
                </a:solidFill>
                <a:latin typeface="Anton"/>
              </a:rPr>
              <a:t>TABLE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11390" y="3096912"/>
            <a:ext cx="6863424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236">
                <a:solidFill>
                  <a:srgbClr val="231076"/>
                </a:solidFill>
                <a:latin typeface="TT Chocolates"/>
              </a:rPr>
              <a:t>of contents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904064" y="5288906"/>
            <a:ext cx="7197591" cy="918162"/>
            <a:chOff x="0" y="0"/>
            <a:chExt cx="1895662" cy="2418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95662" cy="241820"/>
            </a:xfrm>
            <a:custGeom>
              <a:avLst/>
              <a:gdLst/>
              <a:ahLst/>
              <a:cxnLst/>
              <a:rect r="r" b="b" t="t" l="l"/>
              <a:pathLst>
                <a:path h="241820" w="1895662">
                  <a:moveTo>
                    <a:pt x="0" y="0"/>
                  </a:moveTo>
                  <a:lnTo>
                    <a:pt x="1895662" y="0"/>
                  </a:lnTo>
                  <a:lnTo>
                    <a:pt x="1895662" y="241820"/>
                  </a:lnTo>
                  <a:lnTo>
                    <a:pt x="0" y="241820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895662" cy="289445"/>
            </a:xfrm>
            <a:prstGeom prst="rect">
              <a:avLst/>
            </a:prstGeom>
          </p:spPr>
          <p:txBody>
            <a:bodyPr anchor="ctr" rtlCol="false" tIns="241300" lIns="241300" bIns="241300" rIns="241300"/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T Chocolates Bold"/>
                </a:rPr>
                <a:t>02. Objectives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904064" y="6365400"/>
            <a:ext cx="7197591" cy="851476"/>
            <a:chOff x="0" y="0"/>
            <a:chExt cx="1895662" cy="2242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95662" cy="224257"/>
            </a:xfrm>
            <a:custGeom>
              <a:avLst/>
              <a:gdLst/>
              <a:ahLst/>
              <a:cxnLst/>
              <a:rect r="r" b="b" t="t" l="l"/>
              <a:pathLst>
                <a:path h="224257" w="1895662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895662" cy="271882"/>
            </a:xfrm>
            <a:prstGeom prst="rect">
              <a:avLst/>
            </a:prstGeom>
          </p:spPr>
          <p:txBody>
            <a:bodyPr anchor="ctr" rtlCol="false" tIns="241300" lIns="241300" bIns="241300" rIns="241300"/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T Chocolates Bold"/>
                </a:rPr>
                <a:t>03. Literature review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04064" y="8388610"/>
            <a:ext cx="7197591" cy="869690"/>
            <a:chOff x="0" y="0"/>
            <a:chExt cx="1895662" cy="2290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95662" cy="229054"/>
            </a:xfrm>
            <a:custGeom>
              <a:avLst/>
              <a:gdLst/>
              <a:ahLst/>
              <a:cxnLst/>
              <a:rect r="r" b="b" t="t" l="l"/>
              <a:pathLst>
                <a:path h="229054" w="1895662">
                  <a:moveTo>
                    <a:pt x="0" y="0"/>
                  </a:moveTo>
                  <a:lnTo>
                    <a:pt x="1895662" y="0"/>
                  </a:lnTo>
                  <a:lnTo>
                    <a:pt x="1895662" y="229054"/>
                  </a:lnTo>
                  <a:lnTo>
                    <a:pt x="0" y="22905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895662" cy="276679"/>
            </a:xfrm>
            <a:prstGeom prst="rect">
              <a:avLst/>
            </a:prstGeom>
          </p:spPr>
          <p:txBody>
            <a:bodyPr anchor="ctr" rtlCol="false" tIns="241300" lIns="241300" bIns="241300" rIns="241300"/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T Chocolates Bold"/>
                </a:rPr>
                <a:t>05. Delimitation and Limitation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184548" y="4279097"/>
            <a:ext cx="7197591" cy="918162"/>
            <a:chOff x="0" y="0"/>
            <a:chExt cx="1895662" cy="2418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95662" cy="241820"/>
            </a:xfrm>
            <a:custGeom>
              <a:avLst/>
              <a:gdLst/>
              <a:ahLst/>
              <a:cxnLst/>
              <a:rect r="r" b="b" t="t" l="l"/>
              <a:pathLst>
                <a:path h="241820" w="1895662">
                  <a:moveTo>
                    <a:pt x="0" y="0"/>
                  </a:moveTo>
                  <a:lnTo>
                    <a:pt x="1895662" y="0"/>
                  </a:lnTo>
                  <a:lnTo>
                    <a:pt x="1895662" y="241820"/>
                  </a:lnTo>
                  <a:lnTo>
                    <a:pt x="0" y="241820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895662" cy="289445"/>
            </a:xfrm>
            <a:prstGeom prst="rect">
              <a:avLst/>
            </a:prstGeom>
          </p:spPr>
          <p:txBody>
            <a:bodyPr anchor="ctr" rtlCol="false" tIns="241300" lIns="241300" bIns="241300" rIns="241300"/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T Chocolates Bold"/>
                </a:rPr>
                <a:t>06. Study site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184548" y="5359184"/>
            <a:ext cx="7197591" cy="851477"/>
            <a:chOff x="0" y="0"/>
            <a:chExt cx="1895662" cy="2242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895662" cy="224257"/>
            </a:xfrm>
            <a:custGeom>
              <a:avLst/>
              <a:gdLst/>
              <a:ahLst/>
              <a:cxnLst/>
              <a:rect r="r" b="b" t="t" l="l"/>
              <a:pathLst>
                <a:path h="224257" w="1895662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895662" cy="271882"/>
            </a:xfrm>
            <a:prstGeom prst="rect">
              <a:avLst/>
            </a:prstGeom>
          </p:spPr>
          <p:txBody>
            <a:bodyPr anchor="ctr" rtlCol="false" tIns="241300" lIns="241300" bIns="241300" rIns="241300"/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T Chocolates Bold"/>
                </a:rPr>
                <a:t>07. Benefit of the research project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904064" y="7375209"/>
            <a:ext cx="7197591" cy="851476"/>
            <a:chOff x="0" y="0"/>
            <a:chExt cx="1895662" cy="22425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895662" cy="224257"/>
            </a:xfrm>
            <a:custGeom>
              <a:avLst/>
              <a:gdLst/>
              <a:ahLst/>
              <a:cxnLst/>
              <a:rect r="r" b="b" t="t" l="l"/>
              <a:pathLst>
                <a:path h="224257" w="1895662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895662" cy="271882"/>
            </a:xfrm>
            <a:prstGeom prst="rect">
              <a:avLst/>
            </a:prstGeom>
          </p:spPr>
          <p:txBody>
            <a:bodyPr anchor="ctr" rtlCol="false" tIns="241300" lIns="241300" bIns="241300" rIns="241300"/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T Chocolates Bold"/>
                </a:rPr>
                <a:t>04. Methodology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184548" y="6365400"/>
            <a:ext cx="7197591" cy="851477"/>
            <a:chOff x="0" y="0"/>
            <a:chExt cx="1895662" cy="2242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895662" cy="224257"/>
            </a:xfrm>
            <a:custGeom>
              <a:avLst/>
              <a:gdLst/>
              <a:ahLst/>
              <a:cxnLst/>
              <a:rect r="r" b="b" t="t" l="l"/>
              <a:pathLst>
                <a:path h="224257" w="1895662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1895662" cy="271882"/>
            </a:xfrm>
            <a:prstGeom prst="rect">
              <a:avLst/>
            </a:prstGeom>
          </p:spPr>
          <p:txBody>
            <a:bodyPr anchor="ctr" rtlCol="false" tIns="241300" lIns="241300" bIns="241300" rIns="241300"/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T Chocolates Bold"/>
                </a:rPr>
                <a:t>08. Gantt chart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184548" y="7369276"/>
            <a:ext cx="7197591" cy="851477"/>
            <a:chOff x="0" y="0"/>
            <a:chExt cx="1895662" cy="2242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95662" cy="224257"/>
            </a:xfrm>
            <a:custGeom>
              <a:avLst/>
              <a:gdLst/>
              <a:ahLst/>
              <a:cxnLst/>
              <a:rect r="r" b="b" t="t" l="l"/>
              <a:pathLst>
                <a:path h="224257" w="1895662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1895662" cy="271882"/>
            </a:xfrm>
            <a:prstGeom prst="rect">
              <a:avLst/>
            </a:prstGeom>
          </p:spPr>
          <p:txBody>
            <a:bodyPr anchor="ctr" rtlCol="false" tIns="241300" lIns="241300" bIns="241300" rIns="241300"/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T Chocolates Bold"/>
                </a:rPr>
                <a:t>09. Budget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184548" y="8375492"/>
            <a:ext cx="7197591" cy="851477"/>
            <a:chOff x="0" y="0"/>
            <a:chExt cx="1895662" cy="2242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895662" cy="224257"/>
            </a:xfrm>
            <a:custGeom>
              <a:avLst/>
              <a:gdLst/>
              <a:ahLst/>
              <a:cxnLst/>
              <a:rect r="r" b="b" t="t" l="l"/>
              <a:pathLst>
                <a:path h="224257" w="1895662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895662" cy="271882"/>
            </a:xfrm>
            <a:prstGeom prst="rect">
              <a:avLst/>
            </a:prstGeom>
          </p:spPr>
          <p:txBody>
            <a:bodyPr anchor="ctr" rtlCol="false" tIns="241300" lIns="241300" bIns="241300" rIns="241300"/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T Chocolates Bold"/>
                </a:rPr>
                <a:t>10. Reference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18732">
            <a:off x="11669873" y="-2454367"/>
            <a:ext cx="4333604" cy="6126537"/>
          </a:xfrm>
          <a:custGeom>
            <a:avLst/>
            <a:gdLst/>
            <a:ahLst/>
            <a:cxnLst/>
            <a:rect r="r" b="b" t="t" l="l"/>
            <a:pathLst>
              <a:path h="6126537" w="4333604">
                <a:moveTo>
                  <a:pt x="0" y="0"/>
                </a:moveTo>
                <a:lnTo>
                  <a:pt x="4333604" y="0"/>
                </a:lnTo>
                <a:lnTo>
                  <a:pt x="4333604" y="6126537"/>
                </a:lnTo>
                <a:lnTo>
                  <a:pt x="0" y="612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212636">
            <a:off x="11143929" y="1421882"/>
            <a:ext cx="9038322" cy="12777729"/>
          </a:xfrm>
          <a:custGeom>
            <a:avLst/>
            <a:gdLst/>
            <a:ahLst/>
            <a:cxnLst/>
            <a:rect r="r" b="b" t="t" l="l"/>
            <a:pathLst>
              <a:path h="12777729" w="9038322">
                <a:moveTo>
                  <a:pt x="0" y="0"/>
                </a:moveTo>
                <a:lnTo>
                  <a:pt x="9038323" y="0"/>
                </a:lnTo>
                <a:lnTo>
                  <a:pt x="9038323" y="12777728"/>
                </a:lnTo>
                <a:lnTo>
                  <a:pt x="0" y="12777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2180508"/>
            <a:ext cx="9004922" cy="182510"/>
            <a:chOff x="0" y="0"/>
            <a:chExt cx="2371667" cy="480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71667" cy="48068"/>
            </a:xfrm>
            <a:custGeom>
              <a:avLst/>
              <a:gdLst/>
              <a:ahLst/>
              <a:cxnLst/>
              <a:rect r="r" b="b" t="t" l="l"/>
              <a:pathLst>
                <a:path h="48068" w="2371667">
                  <a:moveTo>
                    <a:pt x="0" y="0"/>
                  </a:moveTo>
                  <a:lnTo>
                    <a:pt x="2371667" y="0"/>
                  </a:lnTo>
                  <a:lnTo>
                    <a:pt x="2371667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371667" cy="8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18</a:t>
              </a:r>
            </a:p>
          </p:txBody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3493321" y="4124758"/>
          <a:ext cx="11301359" cy="3381375"/>
        </p:xfrm>
        <a:graphic>
          <a:graphicData uri="http://schemas.openxmlformats.org/drawingml/2006/table">
            <a:tbl>
              <a:tblPr/>
              <a:tblGrid>
                <a:gridCol w="2513320"/>
                <a:gridCol w="4394019"/>
                <a:gridCol w="4394019"/>
              </a:tblGrid>
              <a:tr h="13197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T Chocolates Bold"/>
                        </a:rPr>
                        <a:t>Confusion matrix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cs typeface="TT Chocolates Bold"/>
                        </a:rPr>
                        <a:t>สิ่งที่เกิดขึ้นให้ผลบวก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cs typeface="TT Chocolates Bold"/>
                        </a:rPr>
                        <a:t>สิ่งที่เกิดขึ้นให้ผลลบ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07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cs typeface="TT Chocolates"/>
                        </a:rPr>
                        <a:t>ทำนายได้ผลบวก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T Chocolates"/>
                        </a:rPr>
                        <a:t>True positive (TP)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5D9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T Chocolates"/>
                        </a:rPr>
                        <a:t>False positive (FP)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07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cs typeface="TT Chocolates"/>
                        </a:rPr>
                        <a:t>ทำนายได้ผลลบ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T Chocolates"/>
                        </a:rPr>
                        <a:t>False negative (FN)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T Chocolates"/>
                        </a:rPr>
                        <a:t>True negative (TP)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5D9D"/>
                    </a:solidFill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1028700" y="2477318"/>
            <a:ext cx="3184920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sz="3700">
                <a:solidFill>
                  <a:srgbClr val="0E0340"/>
                </a:solidFill>
                <a:cs typeface="TT Chocolates Bold"/>
              </a:rPr>
              <a:t>ขั้นตอนที่ 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1165" y="580415"/>
            <a:ext cx="8782835" cy="1319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>
                <a:solidFill>
                  <a:srgbClr val="0E0340"/>
                </a:solidFill>
                <a:cs typeface="TT Chocolates Bold"/>
              </a:rPr>
              <a:t>วิธีดำเนินการวิจัย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28572" y="3290877"/>
            <a:ext cx="104355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E0340"/>
                </a:solidFill>
                <a:cs typeface="TT Chocolates"/>
              </a:rPr>
              <a:t>ประเมินและตรวจทานแบบจำลอง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65674" y="7744258"/>
            <a:ext cx="355665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E0340"/>
                </a:solidFill>
                <a:cs typeface="TT Chocolates Bold"/>
              </a:rPr>
              <a:t>ตารางที่ 2 </a:t>
            </a:r>
            <a:r>
              <a:rPr lang="en-US" sz="2400">
                <a:solidFill>
                  <a:srgbClr val="0E0340"/>
                </a:solidFill>
                <a:latin typeface="TT Chocolates"/>
              </a:rPr>
              <a:t>Confusion matrix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180508"/>
            <a:ext cx="9004922" cy="182510"/>
            <a:chOff x="0" y="0"/>
            <a:chExt cx="2371667" cy="4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71667" cy="48068"/>
            </a:xfrm>
            <a:custGeom>
              <a:avLst/>
              <a:gdLst/>
              <a:ahLst/>
              <a:cxnLst/>
              <a:rect r="r" b="b" t="t" l="l"/>
              <a:pathLst>
                <a:path h="48068" w="2371667">
                  <a:moveTo>
                    <a:pt x="0" y="0"/>
                  </a:moveTo>
                  <a:lnTo>
                    <a:pt x="2371667" y="0"/>
                  </a:lnTo>
                  <a:lnTo>
                    <a:pt x="2371667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71667" cy="8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19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32412" y="4930204"/>
            <a:ext cx="4823175" cy="648664"/>
            <a:chOff x="0" y="0"/>
            <a:chExt cx="1270301" cy="170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0301" cy="170842"/>
            </a:xfrm>
            <a:custGeom>
              <a:avLst/>
              <a:gdLst/>
              <a:ahLst/>
              <a:cxnLst/>
              <a:rect r="r" b="b" t="t" l="l"/>
              <a:pathLst>
                <a:path h="170842" w="1270301">
                  <a:moveTo>
                    <a:pt x="81863" y="0"/>
                  </a:moveTo>
                  <a:lnTo>
                    <a:pt x="1188439" y="0"/>
                  </a:lnTo>
                  <a:cubicBezTo>
                    <a:pt x="1210150" y="0"/>
                    <a:pt x="1230972" y="8625"/>
                    <a:pt x="1246324" y="23977"/>
                  </a:cubicBezTo>
                  <a:cubicBezTo>
                    <a:pt x="1261676" y="39329"/>
                    <a:pt x="1270301" y="60151"/>
                    <a:pt x="1270301" y="81863"/>
                  </a:cubicBezTo>
                  <a:lnTo>
                    <a:pt x="1270301" y="88979"/>
                  </a:lnTo>
                  <a:cubicBezTo>
                    <a:pt x="1270301" y="134190"/>
                    <a:pt x="1233650" y="170842"/>
                    <a:pt x="1188439" y="170842"/>
                  </a:cubicBezTo>
                  <a:lnTo>
                    <a:pt x="81863" y="170842"/>
                  </a:lnTo>
                  <a:cubicBezTo>
                    <a:pt x="60151" y="170842"/>
                    <a:pt x="39329" y="162217"/>
                    <a:pt x="23977" y="146865"/>
                  </a:cubicBezTo>
                  <a:cubicBezTo>
                    <a:pt x="8625" y="131512"/>
                    <a:pt x="0" y="110690"/>
                    <a:pt x="0" y="88979"/>
                  </a:cubicBezTo>
                  <a:lnTo>
                    <a:pt x="0" y="81863"/>
                  </a:lnTo>
                  <a:cubicBezTo>
                    <a:pt x="0" y="60151"/>
                    <a:pt x="8625" y="39329"/>
                    <a:pt x="23977" y="23977"/>
                  </a:cubicBezTo>
                  <a:cubicBezTo>
                    <a:pt x="39329" y="8625"/>
                    <a:pt x="60151" y="0"/>
                    <a:pt x="81863" y="0"/>
                  </a:cubicBezTo>
                  <a:close/>
                </a:path>
              </a:pathLst>
            </a:custGeom>
            <a:solidFill>
              <a:srgbClr val="E0DAE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70301" cy="208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2477318"/>
            <a:ext cx="3184920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sz="3700">
                <a:solidFill>
                  <a:srgbClr val="0E0340"/>
                </a:solidFill>
                <a:cs typeface="TT Chocolates Bold"/>
              </a:rPr>
              <a:t>ขั้นตอนที่ 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1165" y="580415"/>
            <a:ext cx="8782835" cy="1319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>
                <a:solidFill>
                  <a:srgbClr val="0E0340"/>
                </a:solidFill>
                <a:cs typeface="TT Chocolates Bold"/>
              </a:rPr>
              <a:t>วิธีดำเนินการวิจัย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28572" y="3290877"/>
            <a:ext cx="104355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E0340"/>
                </a:solidFill>
                <a:cs typeface="TT Chocolates"/>
              </a:rPr>
              <a:t>ประเมินและตรวจทานแบบจำลอง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79011" y="5012348"/>
            <a:ext cx="4484688" cy="48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6"/>
              </a:lnSpc>
              <a:spcBef>
                <a:spcPct val="0"/>
              </a:spcBef>
            </a:pPr>
            <a:r>
              <a:rPr lang="en-US" sz="3200">
                <a:solidFill>
                  <a:srgbClr val="0E0340"/>
                </a:solidFill>
                <a:latin typeface="TT Chocolates Bold"/>
              </a:rPr>
              <a:t>Sensitivity = TP/(TP + FN)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732412" y="7215772"/>
            <a:ext cx="4823175" cy="648664"/>
            <a:chOff x="0" y="0"/>
            <a:chExt cx="1270301" cy="1708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70301" cy="170842"/>
            </a:xfrm>
            <a:custGeom>
              <a:avLst/>
              <a:gdLst/>
              <a:ahLst/>
              <a:cxnLst/>
              <a:rect r="r" b="b" t="t" l="l"/>
              <a:pathLst>
                <a:path h="170842" w="1270301">
                  <a:moveTo>
                    <a:pt x="81863" y="0"/>
                  </a:moveTo>
                  <a:lnTo>
                    <a:pt x="1188439" y="0"/>
                  </a:lnTo>
                  <a:cubicBezTo>
                    <a:pt x="1210150" y="0"/>
                    <a:pt x="1230972" y="8625"/>
                    <a:pt x="1246324" y="23977"/>
                  </a:cubicBezTo>
                  <a:cubicBezTo>
                    <a:pt x="1261676" y="39329"/>
                    <a:pt x="1270301" y="60151"/>
                    <a:pt x="1270301" y="81863"/>
                  </a:cubicBezTo>
                  <a:lnTo>
                    <a:pt x="1270301" y="88979"/>
                  </a:lnTo>
                  <a:cubicBezTo>
                    <a:pt x="1270301" y="134190"/>
                    <a:pt x="1233650" y="170842"/>
                    <a:pt x="1188439" y="170842"/>
                  </a:cubicBezTo>
                  <a:lnTo>
                    <a:pt x="81863" y="170842"/>
                  </a:lnTo>
                  <a:cubicBezTo>
                    <a:pt x="60151" y="170842"/>
                    <a:pt x="39329" y="162217"/>
                    <a:pt x="23977" y="146865"/>
                  </a:cubicBezTo>
                  <a:cubicBezTo>
                    <a:pt x="8625" y="131512"/>
                    <a:pt x="0" y="110690"/>
                    <a:pt x="0" y="88979"/>
                  </a:cubicBezTo>
                  <a:lnTo>
                    <a:pt x="0" y="81863"/>
                  </a:lnTo>
                  <a:cubicBezTo>
                    <a:pt x="0" y="60151"/>
                    <a:pt x="8625" y="39329"/>
                    <a:pt x="23977" y="23977"/>
                  </a:cubicBezTo>
                  <a:cubicBezTo>
                    <a:pt x="39329" y="8625"/>
                    <a:pt x="60151" y="0"/>
                    <a:pt x="81863" y="0"/>
                  </a:cubicBezTo>
                  <a:close/>
                </a:path>
              </a:pathLst>
            </a:custGeom>
            <a:solidFill>
              <a:srgbClr val="E0DAE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70301" cy="208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879011" y="7297915"/>
            <a:ext cx="4676577" cy="48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6"/>
              </a:lnSpc>
              <a:spcBef>
                <a:spcPct val="0"/>
              </a:spcBef>
            </a:pPr>
            <a:r>
              <a:rPr lang="en-US" sz="3200">
                <a:solidFill>
                  <a:srgbClr val="0E0340"/>
                </a:solidFill>
                <a:latin typeface="TT Chocolates Bold"/>
              </a:rPr>
              <a:t>Specificity = TN/(TN + FP)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10518732">
            <a:off x="11669873" y="-2454367"/>
            <a:ext cx="4333604" cy="6126537"/>
          </a:xfrm>
          <a:custGeom>
            <a:avLst/>
            <a:gdLst/>
            <a:ahLst/>
            <a:cxnLst/>
            <a:rect r="r" b="b" t="t" l="l"/>
            <a:pathLst>
              <a:path h="6126537" w="4333604">
                <a:moveTo>
                  <a:pt x="0" y="0"/>
                </a:moveTo>
                <a:lnTo>
                  <a:pt x="4333604" y="0"/>
                </a:lnTo>
                <a:lnTo>
                  <a:pt x="4333604" y="6126537"/>
                </a:lnTo>
                <a:lnTo>
                  <a:pt x="0" y="612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7212636">
            <a:off x="11143929" y="1421882"/>
            <a:ext cx="9038322" cy="12777729"/>
          </a:xfrm>
          <a:custGeom>
            <a:avLst/>
            <a:gdLst/>
            <a:ahLst/>
            <a:cxnLst/>
            <a:rect r="r" b="b" t="t" l="l"/>
            <a:pathLst>
              <a:path h="12777729" w="9038322">
                <a:moveTo>
                  <a:pt x="0" y="0"/>
                </a:moveTo>
                <a:lnTo>
                  <a:pt x="9038323" y="0"/>
                </a:lnTo>
                <a:lnTo>
                  <a:pt x="9038323" y="12777728"/>
                </a:lnTo>
                <a:lnTo>
                  <a:pt x="0" y="12777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559100" y="6331344"/>
            <a:ext cx="15510968" cy="48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6"/>
              </a:lnSpc>
              <a:spcBef>
                <a:spcPct val="0"/>
              </a:spcBef>
            </a:pPr>
            <a:r>
              <a:rPr lang="en-US" sz="3200">
                <a:solidFill>
                  <a:srgbClr val="0E0340"/>
                </a:solidFill>
                <a:latin typeface="TT Chocolates"/>
              </a:rPr>
              <a:t>     </a:t>
            </a:r>
            <a:r>
              <a:rPr lang="en-US" sz="3200">
                <a:solidFill>
                  <a:srgbClr val="0E0340"/>
                </a:solidFill>
                <a:latin typeface="TT Chocolates Bold"/>
              </a:rPr>
              <a:t>  </a:t>
            </a:r>
            <a:r>
              <a:rPr lang="en-US" sz="3200">
                <a:solidFill>
                  <a:srgbClr val="0E0340"/>
                </a:solidFill>
                <a:cs typeface="TT Chocolates Bold"/>
              </a:rPr>
              <a:t>ความจำเพาะ (Specificity)</a:t>
            </a:r>
            <a:r>
              <a:rPr lang="en-US" sz="3200">
                <a:solidFill>
                  <a:srgbClr val="0E0340"/>
                </a:solidFill>
                <a:latin typeface="TT Chocolates"/>
              </a:rPr>
              <a:t> คือ ความสามารถในการ</a:t>
            </a:r>
            <a:r>
              <a:rPr lang="en-US" sz="3200">
                <a:solidFill>
                  <a:srgbClr val="F1484A"/>
                </a:solidFill>
                <a:cs typeface="TT Chocolates Bold"/>
              </a:rPr>
              <a:t>ทำ﻿นายผลลบจริงเมื่อเทียบผลลบทั้งหมด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59100" y="4124758"/>
            <a:ext cx="15326928" cy="48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6"/>
              </a:lnSpc>
              <a:spcBef>
                <a:spcPct val="0"/>
              </a:spcBef>
            </a:pPr>
            <a:r>
              <a:rPr lang="en-US" sz="3200">
                <a:solidFill>
                  <a:srgbClr val="0E0340"/>
                </a:solidFill>
                <a:latin typeface="TT Chocolates"/>
              </a:rPr>
              <a:t>       </a:t>
            </a:r>
            <a:r>
              <a:rPr lang="en-US" sz="3200">
                <a:solidFill>
                  <a:srgbClr val="0E0340"/>
                </a:solidFill>
                <a:cs typeface="TT Chocolates Bold"/>
              </a:rPr>
              <a:t>ความไว (Sensitivity) </a:t>
            </a:r>
            <a:r>
              <a:rPr lang="en-US" sz="3200">
                <a:solidFill>
                  <a:srgbClr val="0E0340"/>
                </a:solidFill>
                <a:cs typeface="TT Chocolates"/>
              </a:rPr>
              <a:t>คือ ความสามารถในการ</a:t>
            </a:r>
            <a:r>
              <a:rPr lang="en-US" sz="3200">
                <a:solidFill>
                  <a:srgbClr val="F1484A"/>
                </a:solidFill>
                <a:cs typeface="TT Chocolates Bold"/>
              </a:rPr>
              <a:t>ทำนายผลบวกจริงเมื่อเทียบผลบวกทั้งหมด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18732">
            <a:off x="11669873" y="-2454367"/>
            <a:ext cx="4333604" cy="6126537"/>
          </a:xfrm>
          <a:custGeom>
            <a:avLst/>
            <a:gdLst/>
            <a:ahLst/>
            <a:cxnLst/>
            <a:rect r="r" b="b" t="t" l="l"/>
            <a:pathLst>
              <a:path h="6126537" w="4333604">
                <a:moveTo>
                  <a:pt x="0" y="0"/>
                </a:moveTo>
                <a:lnTo>
                  <a:pt x="4333604" y="0"/>
                </a:lnTo>
                <a:lnTo>
                  <a:pt x="4333604" y="6126537"/>
                </a:lnTo>
                <a:lnTo>
                  <a:pt x="0" y="612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212636">
            <a:off x="11143929" y="1421882"/>
            <a:ext cx="9038322" cy="12777729"/>
          </a:xfrm>
          <a:custGeom>
            <a:avLst/>
            <a:gdLst/>
            <a:ahLst/>
            <a:cxnLst/>
            <a:rect r="r" b="b" t="t" l="l"/>
            <a:pathLst>
              <a:path h="12777729" w="9038322">
                <a:moveTo>
                  <a:pt x="0" y="0"/>
                </a:moveTo>
                <a:lnTo>
                  <a:pt x="9038323" y="0"/>
                </a:lnTo>
                <a:lnTo>
                  <a:pt x="9038323" y="12777728"/>
                </a:lnTo>
                <a:lnTo>
                  <a:pt x="0" y="12777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2180508"/>
            <a:ext cx="9004922" cy="182510"/>
            <a:chOff x="0" y="0"/>
            <a:chExt cx="2371667" cy="480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71667" cy="48068"/>
            </a:xfrm>
            <a:custGeom>
              <a:avLst/>
              <a:gdLst/>
              <a:ahLst/>
              <a:cxnLst/>
              <a:rect r="r" b="b" t="t" l="l"/>
              <a:pathLst>
                <a:path h="48068" w="2371667">
                  <a:moveTo>
                    <a:pt x="0" y="0"/>
                  </a:moveTo>
                  <a:lnTo>
                    <a:pt x="2371667" y="0"/>
                  </a:lnTo>
                  <a:lnTo>
                    <a:pt x="2371667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371667" cy="8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20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2477318"/>
            <a:ext cx="3184920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sz="3700">
                <a:solidFill>
                  <a:srgbClr val="0E0340"/>
                </a:solidFill>
                <a:cs typeface="TT Chocolates Bold"/>
              </a:rPr>
              <a:t>ขั้นตอนที่ 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1165" y="580415"/>
            <a:ext cx="8782835" cy="1319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>
                <a:solidFill>
                  <a:srgbClr val="0E0340"/>
                </a:solidFill>
                <a:cs typeface="TT Chocolates Bold"/>
              </a:rPr>
              <a:t>วิธีดำเนินการวิจัย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28572" y="3290877"/>
            <a:ext cx="104355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E0340"/>
                </a:solidFill>
                <a:cs typeface="TT Chocolates"/>
              </a:rPr>
              <a:t>ประเมินและตรวจทานแบบจำลอง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345007"/>
            <a:ext cx="15490555" cy="48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6"/>
              </a:lnSpc>
              <a:spcBef>
                <a:spcPct val="0"/>
              </a:spcBef>
            </a:pPr>
            <a:r>
              <a:rPr lang="en-US" sz="3200">
                <a:solidFill>
                  <a:srgbClr val="0E0340"/>
                </a:solidFill>
                <a:latin typeface="TT Chocolates"/>
              </a:rPr>
              <a:t>      </a:t>
            </a:r>
            <a:r>
              <a:rPr lang="en-US" sz="3200">
                <a:solidFill>
                  <a:srgbClr val="0E0340"/>
                </a:solidFill>
                <a:latin typeface="TT Chocolates Bold"/>
              </a:rPr>
              <a:t> </a:t>
            </a:r>
            <a:r>
              <a:rPr lang="en-US" sz="3200">
                <a:solidFill>
                  <a:srgbClr val="0E0340"/>
                </a:solidFill>
                <a:cs typeface="TT Chocolates Bold"/>
              </a:rPr>
              <a:t>ความถูกต้อง (Accuracy)</a:t>
            </a:r>
            <a:r>
              <a:rPr lang="en-US" sz="3200">
                <a:solidFill>
                  <a:srgbClr val="0E0340"/>
                </a:solidFill>
                <a:latin typeface="TT Chocolates"/>
              </a:rPr>
              <a:t> คือ ความสามารถที่บ่งบอกว่า</a:t>
            </a:r>
            <a:r>
              <a:rPr lang="en-US" sz="3200">
                <a:solidFill>
                  <a:srgbClr val="FF3131"/>
                </a:solidFill>
                <a:cs typeface="TT Chocolates Bold"/>
              </a:rPr>
              <a:t>การทดสอบมีผลใกล้เคียงกับค่าจริง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378215" y="5143500"/>
            <a:ext cx="7531569" cy="648664"/>
            <a:chOff x="0" y="0"/>
            <a:chExt cx="1983623" cy="17084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83623" cy="170842"/>
            </a:xfrm>
            <a:custGeom>
              <a:avLst/>
              <a:gdLst/>
              <a:ahLst/>
              <a:cxnLst/>
              <a:rect r="r" b="b" t="t" l="l"/>
              <a:pathLst>
                <a:path h="170842" w="1983623">
                  <a:moveTo>
                    <a:pt x="52424" y="0"/>
                  </a:moveTo>
                  <a:lnTo>
                    <a:pt x="1931199" y="0"/>
                  </a:lnTo>
                  <a:cubicBezTo>
                    <a:pt x="1960152" y="0"/>
                    <a:pt x="1983623" y="23471"/>
                    <a:pt x="1983623" y="52424"/>
                  </a:cubicBezTo>
                  <a:lnTo>
                    <a:pt x="1983623" y="118417"/>
                  </a:lnTo>
                  <a:cubicBezTo>
                    <a:pt x="1983623" y="147370"/>
                    <a:pt x="1960152" y="170842"/>
                    <a:pt x="1931199" y="170842"/>
                  </a:cubicBezTo>
                  <a:lnTo>
                    <a:pt x="52424" y="170842"/>
                  </a:lnTo>
                  <a:cubicBezTo>
                    <a:pt x="23471" y="170842"/>
                    <a:pt x="0" y="147370"/>
                    <a:pt x="0" y="118417"/>
                  </a:cubicBezTo>
                  <a:lnTo>
                    <a:pt x="0" y="52424"/>
                  </a:lnTo>
                  <a:cubicBezTo>
                    <a:pt x="0" y="23471"/>
                    <a:pt x="23471" y="0"/>
                    <a:pt x="52424" y="0"/>
                  </a:cubicBezTo>
                  <a:close/>
                </a:path>
              </a:pathLst>
            </a:custGeom>
            <a:solidFill>
              <a:srgbClr val="E0DAE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983623" cy="208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600154" y="5225643"/>
            <a:ext cx="7087692" cy="48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6"/>
              </a:lnSpc>
              <a:spcBef>
                <a:spcPct val="0"/>
              </a:spcBef>
            </a:pPr>
            <a:r>
              <a:rPr lang="en-US" sz="3200">
                <a:solidFill>
                  <a:srgbClr val="0E0340"/>
                </a:solidFill>
                <a:latin typeface="TT Chocolates Bold"/>
              </a:rPr>
              <a:t>Accuracy = (TP + TN)/(TP+ TN + FP + FN)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6544639"/>
            <a:ext cx="15217878" cy="48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6"/>
              </a:lnSpc>
              <a:spcBef>
                <a:spcPct val="0"/>
              </a:spcBef>
            </a:pPr>
            <a:r>
              <a:rPr lang="en-US" sz="3200">
                <a:solidFill>
                  <a:srgbClr val="0E0340"/>
                </a:solidFill>
                <a:latin typeface="TT Chocolates"/>
              </a:rPr>
              <a:t>       </a:t>
            </a:r>
            <a:r>
              <a:rPr lang="en-US" sz="3200">
                <a:solidFill>
                  <a:srgbClr val="0E0340"/>
                </a:solidFill>
                <a:cs typeface="TT Chocolates Bold"/>
              </a:rPr>
              <a:t>ความแม่นยำ (Precision) </a:t>
            </a:r>
            <a:r>
              <a:rPr lang="en-US" sz="3200">
                <a:solidFill>
                  <a:srgbClr val="0E0340"/>
                </a:solidFill>
                <a:cs typeface="TT Chocolates"/>
              </a:rPr>
              <a:t>คือ ความสามารถในการ</a:t>
            </a:r>
            <a:r>
              <a:rPr lang="en-US" sz="3200">
                <a:solidFill>
                  <a:srgbClr val="FF3131"/>
                </a:solidFill>
                <a:cs typeface="TT Chocolates Bold"/>
              </a:rPr>
              <a:t>จำแนกผลบวกแท้จากผลบวกทั้งหมด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873948" y="7314767"/>
            <a:ext cx="4540104" cy="648664"/>
            <a:chOff x="0" y="0"/>
            <a:chExt cx="1195747" cy="17084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95747" cy="170842"/>
            </a:xfrm>
            <a:custGeom>
              <a:avLst/>
              <a:gdLst/>
              <a:ahLst/>
              <a:cxnLst/>
              <a:rect r="r" b="b" t="t" l="l"/>
              <a:pathLst>
                <a:path h="170842" w="1195747">
                  <a:moveTo>
                    <a:pt x="85421" y="0"/>
                  </a:moveTo>
                  <a:lnTo>
                    <a:pt x="1110327" y="0"/>
                  </a:lnTo>
                  <a:cubicBezTo>
                    <a:pt x="1157503" y="0"/>
                    <a:pt x="1195747" y="38244"/>
                    <a:pt x="1195747" y="85421"/>
                  </a:cubicBezTo>
                  <a:lnTo>
                    <a:pt x="1195747" y="85421"/>
                  </a:lnTo>
                  <a:cubicBezTo>
                    <a:pt x="1195747" y="132597"/>
                    <a:pt x="1157503" y="170842"/>
                    <a:pt x="1110327" y="170842"/>
                  </a:cubicBezTo>
                  <a:lnTo>
                    <a:pt x="85421" y="170842"/>
                  </a:lnTo>
                  <a:cubicBezTo>
                    <a:pt x="38244" y="170842"/>
                    <a:pt x="0" y="132597"/>
                    <a:pt x="0" y="85421"/>
                  </a:cubicBezTo>
                  <a:lnTo>
                    <a:pt x="0" y="85421"/>
                  </a:lnTo>
                  <a:cubicBezTo>
                    <a:pt x="0" y="38244"/>
                    <a:pt x="38244" y="0"/>
                    <a:pt x="85421" y="0"/>
                  </a:cubicBezTo>
                  <a:close/>
                </a:path>
              </a:pathLst>
            </a:custGeom>
            <a:solidFill>
              <a:srgbClr val="E0DAE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95747" cy="208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026473" y="7396911"/>
            <a:ext cx="4190405" cy="48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6"/>
              </a:lnSpc>
              <a:spcBef>
                <a:spcPct val="0"/>
              </a:spcBef>
            </a:pPr>
            <a:r>
              <a:rPr lang="en-US" sz="3200">
                <a:solidFill>
                  <a:srgbClr val="0E0340"/>
                </a:solidFill>
                <a:latin typeface="TT Chocolates Bold"/>
              </a:rPr>
              <a:t>Precision = TP/(TP + FP)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180508"/>
            <a:ext cx="9004922" cy="182510"/>
            <a:chOff x="0" y="0"/>
            <a:chExt cx="2371667" cy="4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71667" cy="48068"/>
            </a:xfrm>
            <a:custGeom>
              <a:avLst/>
              <a:gdLst/>
              <a:ahLst/>
              <a:cxnLst/>
              <a:rect r="r" b="b" t="t" l="l"/>
              <a:pathLst>
                <a:path h="48068" w="2371667">
                  <a:moveTo>
                    <a:pt x="0" y="0"/>
                  </a:moveTo>
                  <a:lnTo>
                    <a:pt x="2371667" y="0"/>
                  </a:lnTo>
                  <a:lnTo>
                    <a:pt x="2371667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71667" cy="8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21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28572" y="3290877"/>
            <a:ext cx="104355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E0340"/>
                </a:solidFill>
                <a:latin typeface="TT Chocolates"/>
              </a:rPr>
              <a:t> y-Randomization test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7212636">
            <a:off x="11143929" y="1421882"/>
            <a:ext cx="9038322" cy="12777729"/>
          </a:xfrm>
          <a:custGeom>
            <a:avLst/>
            <a:gdLst/>
            <a:ahLst/>
            <a:cxnLst/>
            <a:rect r="r" b="b" t="t" l="l"/>
            <a:pathLst>
              <a:path h="12777729" w="9038322">
                <a:moveTo>
                  <a:pt x="0" y="0"/>
                </a:moveTo>
                <a:lnTo>
                  <a:pt x="9038323" y="0"/>
                </a:lnTo>
                <a:lnTo>
                  <a:pt x="9038323" y="12777728"/>
                </a:lnTo>
                <a:lnTo>
                  <a:pt x="0" y="12777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45155" y="4124758"/>
            <a:ext cx="15597691" cy="1913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6"/>
              </a:lnSpc>
            </a:pPr>
            <a:r>
              <a:rPr lang="en-US" sz="3200">
                <a:solidFill>
                  <a:srgbClr val="0E0340"/>
                </a:solidFill>
                <a:latin typeface="TT Chocolates"/>
              </a:rPr>
              <a:t>     </a:t>
            </a:r>
            <a:r>
              <a:rPr lang="en-US" sz="3200">
                <a:solidFill>
                  <a:srgbClr val="0E0340"/>
                </a:solidFill>
                <a:latin typeface="TT Chocolates Bold"/>
              </a:rPr>
              <a:t>y-Randomization test </a:t>
            </a:r>
            <a:r>
              <a:rPr lang="en-US" sz="3200">
                <a:solidFill>
                  <a:srgbClr val="0E0340"/>
                </a:solidFill>
                <a:cs typeface="TT Chocolates"/>
              </a:rPr>
              <a:t>คือ วิธีทดสอบความทนของแบบจำลอง (Robustness test) เพื่อประเมินว่าแบบจำลองสามารถอธิบาย</a:t>
            </a:r>
            <a:r>
              <a:rPr lang="en-US" sz="3200">
                <a:solidFill>
                  <a:srgbClr val="0E0340"/>
                </a:solidFill>
                <a:cs typeface="TT Chocolates Bold"/>
              </a:rPr>
              <a:t>ความสัมพันธ์ระหว่างตัวแปรต้นและตัวแปรตามได้</a:t>
            </a:r>
            <a:r>
              <a:rPr lang="en-US" sz="3200">
                <a:solidFill>
                  <a:srgbClr val="0E0340"/>
                </a:solidFill>
                <a:latin typeface="TT Chocolates"/>
              </a:rPr>
              <a:t> โดยจะเปรียบเทียบโมเดลที่สร้างขึ้นใหม่ด้วยการสุ่มค่าตัวแปรตาม (y) เทียบกับโมเดลดั้งเดิม (Rücker et al., 2007) ด้วยพารามิเตอร์ 4 ตัว คือ </a:t>
            </a:r>
            <a:r>
              <a:rPr lang="en-US" sz="3200">
                <a:solidFill>
                  <a:srgbClr val="FF3131"/>
                </a:solidFill>
                <a:latin typeface="TT Chocolates Bold"/>
              </a:rPr>
              <a:t>sensitivity, specificity, accuracy และ precision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10518732">
            <a:off x="11669873" y="-2454367"/>
            <a:ext cx="4333604" cy="6126537"/>
          </a:xfrm>
          <a:custGeom>
            <a:avLst/>
            <a:gdLst/>
            <a:ahLst/>
            <a:cxnLst/>
            <a:rect r="r" b="b" t="t" l="l"/>
            <a:pathLst>
              <a:path h="6126537" w="4333604">
                <a:moveTo>
                  <a:pt x="0" y="0"/>
                </a:moveTo>
                <a:lnTo>
                  <a:pt x="4333604" y="0"/>
                </a:lnTo>
                <a:lnTo>
                  <a:pt x="4333604" y="6126537"/>
                </a:lnTo>
                <a:lnTo>
                  <a:pt x="0" y="612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477318"/>
            <a:ext cx="3184920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sz="3700">
                <a:solidFill>
                  <a:srgbClr val="0E0340"/>
                </a:solidFill>
                <a:cs typeface="TT Chocolates Bold"/>
              </a:rPr>
              <a:t>ขั้นตอนที่ 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1165" y="580415"/>
            <a:ext cx="8782835" cy="1319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>
                <a:solidFill>
                  <a:srgbClr val="0E0340"/>
                </a:solidFill>
                <a:cs typeface="TT Chocolates Bold"/>
              </a:rPr>
              <a:t>วิธีดำเนินการวิจัย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180508"/>
            <a:ext cx="9004922" cy="182510"/>
            <a:chOff x="0" y="0"/>
            <a:chExt cx="2371667" cy="4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71667" cy="48068"/>
            </a:xfrm>
            <a:custGeom>
              <a:avLst/>
              <a:gdLst/>
              <a:ahLst/>
              <a:cxnLst/>
              <a:rect r="r" b="b" t="t" l="l"/>
              <a:pathLst>
                <a:path h="48068" w="2371667">
                  <a:moveTo>
                    <a:pt x="0" y="0"/>
                  </a:moveTo>
                  <a:lnTo>
                    <a:pt x="2371667" y="0"/>
                  </a:lnTo>
                  <a:lnTo>
                    <a:pt x="2371667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71667" cy="8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22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477318"/>
            <a:ext cx="3184920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sz="3700">
                <a:solidFill>
                  <a:srgbClr val="0E0340"/>
                </a:solidFill>
                <a:cs typeface="TT Chocolates Bold"/>
              </a:rPr>
              <a:t>ขั้นตอนที่ 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1165" y="580415"/>
            <a:ext cx="8782835" cy="1319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>
                <a:solidFill>
                  <a:srgbClr val="0E0340"/>
                </a:solidFill>
                <a:cs typeface="TT Chocolates Bold"/>
              </a:rPr>
              <a:t>วิธีดำเนินการวิจัย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28572" y="3290877"/>
            <a:ext cx="104355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E0340"/>
                </a:solidFill>
                <a:cs typeface="TT Chocolates"/>
              </a:rPr>
              <a:t>ทำการทดสอบชุดข้อมูล Test data set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7212636">
            <a:off x="11143929" y="1421882"/>
            <a:ext cx="9038322" cy="12777729"/>
          </a:xfrm>
          <a:custGeom>
            <a:avLst/>
            <a:gdLst/>
            <a:ahLst/>
            <a:cxnLst/>
            <a:rect r="r" b="b" t="t" l="l"/>
            <a:pathLst>
              <a:path h="12777729" w="9038322">
                <a:moveTo>
                  <a:pt x="0" y="0"/>
                </a:moveTo>
                <a:lnTo>
                  <a:pt x="9038323" y="0"/>
                </a:lnTo>
                <a:lnTo>
                  <a:pt x="9038323" y="12777728"/>
                </a:lnTo>
                <a:lnTo>
                  <a:pt x="0" y="12777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48273" y="4086658"/>
            <a:ext cx="16067968" cy="209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sz="3200">
                <a:solidFill>
                  <a:srgbClr val="0E0340"/>
                </a:solidFill>
                <a:latin typeface="TT Chocolates"/>
              </a:rPr>
              <a:t>  </a:t>
            </a:r>
            <a:r>
              <a:rPr lang="en-US" sz="3200">
                <a:solidFill>
                  <a:srgbClr val="0E0340"/>
                </a:solidFill>
                <a:cs typeface="TT Chocolates Bold"/>
              </a:rPr>
              <a:t>ทำการทดสอบชุดข้อมูล (Test data set) ด้วยแบบจำลองที่สร้างขึ้นเพื่อ</a:t>
            </a:r>
          </a:p>
          <a:p>
            <a:pPr algn="just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E0340"/>
                </a:solidFill>
                <a:cs typeface="TT Chocolates Bold"/>
              </a:rPr>
              <a:t>ดูประสิทธิภาพการทำนาย</a:t>
            </a:r>
            <a:r>
              <a:rPr lang="en-US" sz="3200">
                <a:solidFill>
                  <a:srgbClr val="0E0340"/>
                </a:solidFill>
                <a:cs typeface="TT Chocolates"/>
              </a:rPr>
              <a:t>ของแบบจำลอง </a:t>
            </a:r>
            <a:r>
              <a:rPr lang="en-US" sz="3200">
                <a:solidFill>
                  <a:srgbClr val="0E0340"/>
                </a:solidFill>
                <a:cs typeface="TT Chocolates Bold"/>
              </a:rPr>
              <a:t>โดยใช้ sensitivity specificity accuracy precision</a:t>
            </a:r>
            <a:r>
              <a:rPr lang="en-US" sz="3200">
                <a:solidFill>
                  <a:srgbClr val="0E0340"/>
                </a:solidFill>
                <a:latin typeface="TT Chocolates"/>
              </a:rPr>
              <a:t> </a:t>
            </a:r>
          </a:p>
          <a:p>
            <a:pPr algn="just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E0340"/>
                </a:solidFill>
                <a:cs typeface="TT Chocolates Bold"/>
              </a:rPr>
              <a:t>วิเคราะห์โครงสร้างทางเคมีที่สามารถถูกทำนายอย่างถูกต้อง</a:t>
            </a:r>
            <a:r>
              <a:rPr lang="en-US" sz="3200">
                <a:solidFill>
                  <a:srgbClr val="0E0340"/>
                </a:solidFill>
                <a:cs typeface="TT Chocolates"/>
              </a:rPr>
              <a:t>ด้วยแบบจำลอง หรือหา fingerprint ที่สำคัญ ซึ่งเป็นตัวบ่งบอกความเป็นพิษของสารเคมี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10518732">
            <a:off x="11669873" y="-2454367"/>
            <a:ext cx="4333604" cy="6126537"/>
          </a:xfrm>
          <a:custGeom>
            <a:avLst/>
            <a:gdLst/>
            <a:ahLst/>
            <a:cxnLst/>
            <a:rect r="r" b="b" t="t" l="l"/>
            <a:pathLst>
              <a:path h="6126537" w="4333604">
                <a:moveTo>
                  <a:pt x="0" y="0"/>
                </a:moveTo>
                <a:lnTo>
                  <a:pt x="4333604" y="0"/>
                </a:lnTo>
                <a:lnTo>
                  <a:pt x="4333604" y="6126537"/>
                </a:lnTo>
                <a:lnTo>
                  <a:pt x="0" y="612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18732">
            <a:off x="11669873" y="-2454367"/>
            <a:ext cx="4333604" cy="6126537"/>
          </a:xfrm>
          <a:custGeom>
            <a:avLst/>
            <a:gdLst/>
            <a:ahLst/>
            <a:cxnLst/>
            <a:rect r="r" b="b" t="t" l="l"/>
            <a:pathLst>
              <a:path h="6126537" w="4333604">
                <a:moveTo>
                  <a:pt x="0" y="0"/>
                </a:moveTo>
                <a:lnTo>
                  <a:pt x="4333604" y="0"/>
                </a:lnTo>
                <a:lnTo>
                  <a:pt x="4333604" y="6126537"/>
                </a:lnTo>
                <a:lnTo>
                  <a:pt x="0" y="612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212636">
            <a:off x="11143929" y="1421882"/>
            <a:ext cx="9038322" cy="12777729"/>
          </a:xfrm>
          <a:custGeom>
            <a:avLst/>
            <a:gdLst/>
            <a:ahLst/>
            <a:cxnLst/>
            <a:rect r="r" b="b" t="t" l="l"/>
            <a:pathLst>
              <a:path h="12777729" w="9038322">
                <a:moveTo>
                  <a:pt x="0" y="0"/>
                </a:moveTo>
                <a:lnTo>
                  <a:pt x="9038323" y="0"/>
                </a:lnTo>
                <a:lnTo>
                  <a:pt x="9038323" y="12777728"/>
                </a:lnTo>
                <a:lnTo>
                  <a:pt x="0" y="12777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378915" y="1359151"/>
            <a:ext cx="21045830" cy="2443182"/>
            <a:chOff x="0" y="0"/>
            <a:chExt cx="5542935" cy="6434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42935" cy="643472"/>
            </a:xfrm>
            <a:custGeom>
              <a:avLst/>
              <a:gdLst/>
              <a:ahLst/>
              <a:cxnLst/>
              <a:rect r="r" b="b" t="t" l="l"/>
              <a:pathLst>
                <a:path h="643472" w="5542935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542935" cy="681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23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50963" y="5795063"/>
            <a:ext cx="5371050" cy="1604601"/>
          </a:xfrm>
          <a:custGeom>
            <a:avLst/>
            <a:gdLst/>
            <a:ahLst/>
            <a:cxnLst/>
            <a:rect r="r" b="b" t="t" l="l"/>
            <a:pathLst>
              <a:path h="1604601" w="5371050">
                <a:moveTo>
                  <a:pt x="0" y="0"/>
                </a:moveTo>
                <a:lnTo>
                  <a:pt x="5371050" y="0"/>
                </a:lnTo>
                <a:lnTo>
                  <a:pt x="5371050" y="1604601"/>
                </a:lnTo>
                <a:lnTo>
                  <a:pt x="0" y="16046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35849" y="5391034"/>
            <a:ext cx="2789201" cy="2412659"/>
          </a:xfrm>
          <a:custGeom>
            <a:avLst/>
            <a:gdLst/>
            <a:ahLst/>
            <a:cxnLst/>
            <a:rect r="r" b="b" t="t" l="l"/>
            <a:pathLst>
              <a:path h="2412659" w="2789201">
                <a:moveTo>
                  <a:pt x="0" y="0"/>
                </a:moveTo>
                <a:lnTo>
                  <a:pt x="2789201" y="0"/>
                </a:lnTo>
                <a:lnTo>
                  <a:pt x="2789201" y="2412659"/>
                </a:lnTo>
                <a:lnTo>
                  <a:pt x="0" y="24126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43712" y="1731684"/>
            <a:ext cx="16218413" cy="151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>
                <a:solidFill>
                  <a:srgbClr val="FFFFFF"/>
                </a:solidFill>
                <a:cs typeface="TT Chocolates Bold"/>
              </a:rPr>
              <a:t>ขอบเขตและข้อจำกัดของการวิจัย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07763" y="6764882"/>
            <a:ext cx="1122875" cy="229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12"/>
              </a:lnSpc>
            </a:pPr>
            <a:r>
              <a:rPr lang="en-US" sz="11477">
                <a:solidFill>
                  <a:srgbClr val="705D9D"/>
                </a:solidFill>
                <a:latin typeface="TT Chocolates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17290" y="7039681"/>
            <a:ext cx="10096788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28094B"/>
                </a:solidFill>
                <a:cs typeface="TT Chocolates"/>
              </a:rPr>
              <a:t>ข้อจำกัดในชุดข้อมูลที่นำมาใช้สร้างแบบจำลองในการทำนายความเป็นพิษทางผิวหนัง จำเป็นต้องสืบค้นจากหลายแหล่งข้อมูล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107763" y="4300245"/>
            <a:ext cx="1122875" cy="229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12"/>
              </a:lnSpc>
            </a:pPr>
            <a:r>
              <a:rPr lang="en-US" sz="11477">
                <a:solidFill>
                  <a:srgbClr val="705D9D"/>
                </a:solidFill>
                <a:latin typeface="TT Chocolates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92587" y="4856032"/>
            <a:ext cx="10021491" cy="167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8094B"/>
                </a:solidFill>
                <a:cs typeface="TT Chocolates"/>
              </a:rPr>
              <a:t>เป็นการทำวิจัยโดยใช้การเรียนรู้ของเครื่อง (Machine learning) เพื่อสร้างแบบจำลองและใช้ทดสอบความเป็นพิษทางผิวหนังของสารเคมี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18732">
            <a:off x="11669873" y="-2454367"/>
            <a:ext cx="4333604" cy="6126537"/>
          </a:xfrm>
          <a:custGeom>
            <a:avLst/>
            <a:gdLst/>
            <a:ahLst/>
            <a:cxnLst/>
            <a:rect r="r" b="b" t="t" l="l"/>
            <a:pathLst>
              <a:path h="6126537" w="4333604">
                <a:moveTo>
                  <a:pt x="0" y="0"/>
                </a:moveTo>
                <a:lnTo>
                  <a:pt x="4333604" y="0"/>
                </a:lnTo>
                <a:lnTo>
                  <a:pt x="4333604" y="6126537"/>
                </a:lnTo>
                <a:lnTo>
                  <a:pt x="0" y="612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212636">
            <a:off x="11143929" y="1421882"/>
            <a:ext cx="9038322" cy="12777729"/>
          </a:xfrm>
          <a:custGeom>
            <a:avLst/>
            <a:gdLst/>
            <a:ahLst/>
            <a:cxnLst/>
            <a:rect r="r" b="b" t="t" l="l"/>
            <a:pathLst>
              <a:path h="12777729" w="9038322">
                <a:moveTo>
                  <a:pt x="0" y="0"/>
                </a:moveTo>
                <a:lnTo>
                  <a:pt x="9038323" y="0"/>
                </a:lnTo>
                <a:lnTo>
                  <a:pt x="9038323" y="12777728"/>
                </a:lnTo>
                <a:lnTo>
                  <a:pt x="0" y="12777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378915" y="1359151"/>
            <a:ext cx="21045830" cy="2443182"/>
            <a:chOff x="0" y="0"/>
            <a:chExt cx="5542935" cy="6434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42935" cy="643472"/>
            </a:xfrm>
            <a:custGeom>
              <a:avLst/>
              <a:gdLst/>
              <a:ahLst/>
              <a:cxnLst/>
              <a:rect r="r" b="b" t="t" l="l"/>
              <a:pathLst>
                <a:path h="643472" w="5542935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542935" cy="681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811436" y="4040785"/>
            <a:ext cx="8682966" cy="4544701"/>
          </a:xfrm>
          <a:custGeom>
            <a:avLst/>
            <a:gdLst/>
            <a:ahLst/>
            <a:cxnLst/>
            <a:rect r="r" b="b" t="t" l="l"/>
            <a:pathLst>
              <a:path h="4544701" w="8682966">
                <a:moveTo>
                  <a:pt x="0" y="0"/>
                </a:moveTo>
                <a:lnTo>
                  <a:pt x="8682966" y="0"/>
                </a:lnTo>
                <a:lnTo>
                  <a:pt x="8682966" y="4544701"/>
                </a:lnTo>
                <a:lnTo>
                  <a:pt x="0" y="4544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3712" y="1731684"/>
            <a:ext cx="16218413" cy="151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>
                <a:solidFill>
                  <a:srgbClr val="FFFFFF"/>
                </a:solidFill>
                <a:cs typeface="TT Chocolates Bold"/>
              </a:rPr>
              <a:t>สถานที่ทำวิจัย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96319" y="8738213"/>
            <a:ext cx="10695361" cy="129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8094B"/>
                </a:solidFill>
                <a:cs typeface="TT Chocolates Bold"/>
              </a:rPr>
              <a:t>ห้องปฏิบัติการวิจัยคณะเภสัชศาสตร์ </a:t>
            </a:r>
          </a:p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8094B"/>
                </a:solidFill>
                <a:cs typeface="TT Chocolates Bold"/>
              </a:rPr>
              <a:t>มหาวิทยาลัยขอนแก่น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24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18732">
            <a:off x="11669873" y="-2454367"/>
            <a:ext cx="4333604" cy="6126537"/>
          </a:xfrm>
          <a:custGeom>
            <a:avLst/>
            <a:gdLst/>
            <a:ahLst/>
            <a:cxnLst/>
            <a:rect r="r" b="b" t="t" l="l"/>
            <a:pathLst>
              <a:path h="6126537" w="4333604">
                <a:moveTo>
                  <a:pt x="0" y="0"/>
                </a:moveTo>
                <a:lnTo>
                  <a:pt x="4333604" y="0"/>
                </a:lnTo>
                <a:lnTo>
                  <a:pt x="4333604" y="6126537"/>
                </a:lnTo>
                <a:lnTo>
                  <a:pt x="0" y="612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212636">
            <a:off x="11143929" y="1421882"/>
            <a:ext cx="9038322" cy="12777729"/>
          </a:xfrm>
          <a:custGeom>
            <a:avLst/>
            <a:gdLst/>
            <a:ahLst/>
            <a:cxnLst/>
            <a:rect r="r" b="b" t="t" l="l"/>
            <a:pathLst>
              <a:path h="12777729" w="9038322">
                <a:moveTo>
                  <a:pt x="0" y="0"/>
                </a:moveTo>
                <a:lnTo>
                  <a:pt x="9038323" y="0"/>
                </a:lnTo>
                <a:lnTo>
                  <a:pt x="9038323" y="12777728"/>
                </a:lnTo>
                <a:lnTo>
                  <a:pt x="0" y="12777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378915" y="1359151"/>
            <a:ext cx="21045830" cy="2443182"/>
            <a:chOff x="0" y="0"/>
            <a:chExt cx="5542935" cy="6434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42935" cy="643472"/>
            </a:xfrm>
            <a:custGeom>
              <a:avLst/>
              <a:gdLst/>
              <a:ahLst/>
              <a:cxnLst/>
              <a:rect r="r" b="b" t="t" l="l"/>
              <a:pathLst>
                <a:path h="643472" w="5542935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542935" cy="681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10058" y="4153333"/>
            <a:ext cx="5397705" cy="5789497"/>
            <a:chOff x="0" y="0"/>
            <a:chExt cx="7196939" cy="77193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83475" cy="4365784"/>
            </a:xfrm>
            <a:custGeom>
              <a:avLst/>
              <a:gdLst/>
              <a:ahLst/>
              <a:cxnLst/>
              <a:rect r="r" b="b" t="t" l="l"/>
              <a:pathLst>
                <a:path h="4365784" w="4483475">
                  <a:moveTo>
                    <a:pt x="0" y="0"/>
                  </a:moveTo>
                  <a:lnTo>
                    <a:pt x="4483475" y="0"/>
                  </a:lnTo>
                  <a:lnTo>
                    <a:pt x="4483475" y="4365784"/>
                  </a:lnTo>
                  <a:lnTo>
                    <a:pt x="0" y="4365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27969">
              <a:off x="3805854" y="2661428"/>
              <a:ext cx="3063863" cy="3114473"/>
            </a:xfrm>
            <a:custGeom>
              <a:avLst/>
              <a:gdLst/>
              <a:ahLst/>
              <a:cxnLst/>
              <a:rect r="r" b="b" t="t" l="l"/>
              <a:pathLst>
                <a:path h="3114473" w="3063863">
                  <a:moveTo>
                    <a:pt x="0" y="0"/>
                  </a:moveTo>
                  <a:lnTo>
                    <a:pt x="3063863" y="0"/>
                  </a:lnTo>
                  <a:lnTo>
                    <a:pt x="3063863" y="3114473"/>
                  </a:lnTo>
                  <a:lnTo>
                    <a:pt x="0" y="3114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2596" y="4473385"/>
              <a:ext cx="2503435" cy="3245945"/>
            </a:xfrm>
            <a:custGeom>
              <a:avLst/>
              <a:gdLst/>
              <a:ahLst/>
              <a:cxnLst/>
              <a:rect r="r" b="b" t="t" l="l"/>
              <a:pathLst>
                <a:path h="3245945" w="2503435">
                  <a:moveTo>
                    <a:pt x="0" y="0"/>
                  </a:moveTo>
                  <a:lnTo>
                    <a:pt x="2503435" y="0"/>
                  </a:lnTo>
                  <a:lnTo>
                    <a:pt x="2503435" y="3245945"/>
                  </a:lnTo>
                  <a:lnTo>
                    <a:pt x="0" y="3245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625427" y="6096357"/>
              <a:ext cx="2851904" cy="1386738"/>
            </a:xfrm>
            <a:custGeom>
              <a:avLst/>
              <a:gdLst/>
              <a:ahLst/>
              <a:cxnLst/>
              <a:rect r="r" b="b" t="t" l="l"/>
              <a:pathLst>
                <a:path h="1386738" w="2851904">
                  <a:moveTo>
                    <a:pt x="0" y="0"/>
                  </a:moveTo>
                  <a:lnTo>
                    <a:pt x="2851904" y="0"/>
                  </a:lnTo>
                  <a:lnTo>
                    <a:pt x="2851904" y="1386739"/>
                  </a:lnTo>
                  <a:lnTo>
                    <a:pt x="0" y="1386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575046" y="169743"/>
              <a:ext cx="1525479" cy="1525479"/>
            </a:xfrm>
            <a:custGeom>
              <a:avLst/>
              <a:gdLst/>
              <a:ahLst/>
              <a:cxnLst/>
              <a:rect r="r" b="b" t="t" l="l"/>
              <a:pathLst>
                <a:path h="1525479" w="1525479">
                  <a:moveTo>
                    <a:pt x="0" y="0"/>
                  </a:moveTo>
                  <a:lnTo>
                    <a:pt x="1525479" y="0"/>
                  </a:lnTo>
                  <a:lnTo>
                    <a:pt x="1525479" y="1525479"/>
                  </a:lnTo>
                  <a:lnTo>
                    <a:pt x="0" y="1525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43712" y="1712634"/>
            <a:ext cx="16218413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FFFFF"/>
                </a:solidFill>
                <a:cs typeface="TT Chocolates Bold"/>
              </a:rPr>
              <a:t>ประโยชน์ที่คาดว่าจะได้รับ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07763" y="6764882"/>
            <a:ext cx="1122875" cy="229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12"/>
              </a:lnSpc>
            </a:pPr>
            <a:r>
              <a:rPr lang="en-US" sz="11477">
                <a:solidFill>
                  <a:srgbClr val="705D9D"/>
                </a:solidFill>
                <a:latin typeface="TT Chocolates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92639" y="7601656"/>
            <a:ext cx="9946193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8094B"/>
                </a:solidFill>
                <a:cs typeface="TT Chocolates Bold"/>
              </a:rPr>
              <a:t>ได้แบบจำลองที่น่าเชื่อถือ</a:t>
            </a:r>
            <a:r>
              <a:rPr lang="en-US" sz="3200">
                <a:solidFill>
                  <a:srgbClr val="28094B"/>
                </a:solidFill>
                <a:latin typeface="TT Chocolates"/>
              </a:rPr>
              <a:t> ซึ่งสามารถใช้ทำนายความเป็นพิษทางผิวหนังของสารเคมีได้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07763" y="4300245"/>
            <a:ext cx="1122875" cy="229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12"/>
              </a:lnSpc>
            </a:pPr>
            <a:r>
              <a:rPr lang="en-US" sz="11477">
                <a:solidFill>
                  <a:srgbClr val="705D9D"/>
                </a:solidFill>
                <a:latin typeface="TT Chocolates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92587" y="5137019"/>
            <a:ext cx="9946193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8094B"/>
                </a:solidFill>
                <a:cs typeface="TT Chocolates Bold"/>
              </a:rPr>
              <a:t>ได้ชุดข้อมูลที่เป็นประโยชน์ในการสร้างแบบจำลอง</a:t>
            </a:r>
            <a:r>
              <a:rPr lang="en-US" sz="3200">
                <a:solidFill>
                  <a:srgbClr val="28094B"/>
                </a:solidFill>
                <a:cs typeface="TT Chocolates"/>
              </a:rPr>
              <a:t>เพื่อทำนายความเป็นพิษทางผิวหนังของสารเคมี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25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18732">
            <a:off x="11669873" y="-2454367"/>
            <a:ext cx="4333604" cy="6126537"/>
          </a:xfrm>
          <a:custGeom>
            <a:avLst/>
            <a:gdLst/>
            <a:ahLst/>
            <a:cxnLst/>
            <a:rect r="r" b="b" t="t" l="l"/>
            <a:pathLst>
              <a:path h="6126537" w="4333604">
                <a:moveTo>
                  <a:pt x="0" y="0"/>
                </a:moveTo>
                <a:lnTo>
                  <a:pt x="4333604" y="0"/>
                </a:lnTo>
                <a:lnTo>
                  <a:pt x="4333604" y="6126537"/>
                </a:lnTo>
                <a:lnTo>
                  <a:pt x="0" y="612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212636">
            <a:off x="11143929" y="1421882"/>
            <a:ext cx="9038322" cy="12777729"/>
          </a:xfrm>
          <a:custGeom>
            <a:avLst/>
            <a:gdLst/>
            <a:ahLst/>
            <a:cxnLst/>
            <a:rect r="r" b="b" t="t" l="l"/>
            <a:pathLst>
              <a:path h="12777729" w="9038322">
                <a:moveTo>
                  <a:pt x="0" y="0"/>
                </a:moveTo>
                <a:lnTo>
                  <a:pt x="9038323" y="0"/>
                </a:lnTo>
                <a:lnTo>
                  <a:pt x="9038323" y="12777728"/>
                </a:lnTo>
                <a:lnTo>
                  <a:pt x="0" y="12777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26</a:t>
              </a: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117848" y="2734809"/>
          <a:ext cx="16052303" cy="7194220"/>
        </p:xfrm>
        <a:graphic>
          <a:graphicData uri="http://schemas.openxmlformats.org/drawingml/2006/table">
            <a:tbl>
              <a:tblPr/>
              <a:tblGrid>
                <a:gridCol w="5081310"/>
                <a:gridCol w="1649732"/>
                <a:gridCol w="1646466"/>
                <a:gridCol w="1669696"/>
                <a:gridCol w="1321239"/>
                <a:gridCol w="1205086"/>
                <a:gridCol w="1739387"/>
                <a:gridCol w="1739387"/>
              </a:tblGrid>
              <a:tr h="773573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cs typeface="TT Chocolates Bold"/>
                        </a:rPr>
                        <a:t>การดำเนินงาน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cs typeface="TT Chocolates Bold"/>
                        </a:rPr>
                        <a:t>พ.ศ. 2566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cs typeface="TT Chocolates Bold"/>
                        </a:rPr>
                        <a:t>พ.ศ. 2566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cs typeface="TT Chocolates Bold"/>
                        </a:rPr>
                        <a:t>พ.ศ. 2566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cs typeface="TT Chocolates Bold"/>
                        </a:rPr>
                        <a:t>พ.ศ. 2566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cs typeface="TT Chocolates Bold"/>
                        </a:rPr>
                        <a:t>พ.ศ. 2566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cs typeface="TT Chocolates Bold"/>
                        </a:rPr>
                        <a:t>พ.ศ. 2567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cs typeface="TT Chocolates Bold"/>
                        </a:rPr>
                        <a:t>พ.ศ. 2567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357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cs typeface="TT Chocolates Bold"/>
                        </a:rPr>
                        <a:t>การดำเนินงาน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cs typeface="TT Chocolates Bold"/>
                        </a:rPr>
                        <a:t>ส.ค.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cs typeface="TT Chocolates Bold"/>
                        </a:rPr>
                        <a:t>ก.ย.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cs typeface="TT Chocolates Bold"/>
                        </a:rPr>
                        <a:t>ต.ค.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cs typeface="TT Chocolates Bold"/>
                        </a:rPr>
                        <a:t>พ.ย.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cs typeface="TT Chocolates Bold"/>
                        </a:rPr>
                        <a:t>ธ.ค.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cs typeface="TT Chocolates Bold"/>
                        </a:rPr>
                        <a:t>ม.ค.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cs typeface="TT Chocolates Bold"/>
                        </a:rPr>
                        <a:t>ก.พ.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35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Chocolates"/>
                        </a:rPr>
                        <a:t>1.  จัดทำเค้าโครง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5D9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5D9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35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Chocolates"/>
                        </a:rPr>
                        <a:t>2.  รวบรวมข้อมูลสำหรับสร้างแบบจำลอง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5D9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5D9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35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Chocolates"/>
                        </a:rPr>
                        <a:t>3.  สร้างและออกแบบแบบจำลอง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5D9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5D9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5D9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4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Chocolates"/>
                        </a:rPr>
                        <a:t>4.  ตรวจทานแบบจำลอง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5D9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5D9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5D9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78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Chocolates"/>
                        </a:rPr>
                        <a:t>5.  วิเคราะห์ข้อมูลด้วยแบบจำลองและประเมินประสิทธิภาพของแบบจำลอง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5D9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5D9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5D9D"/>
                    </a:solidFill>
                  </a:tcPr>
                </a:tc>
              </a:tr>
              <a:tr h="144209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Chocolates"/>
                        </a:rPr>
                        <a:t>6.  สรุปผลการศึกษาในการพัฒนาแบบจำลองการเรียนรู้ของเครื่อง จัดทำรูปเล่มและเสนอโครงงานวิจัย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5D9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5D9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5D9D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301279" y="418402"/>
            <a:ext cx="9727084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28094B"/>
                </a:solidFill>
                <a:cs typeface="TT Chocolates Bold"/>
              </a:rPr>
              <a:t>แผนการดำเนินงาน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2180508"/>
            <a:ext cx="9930517" cy="182510"/>
            <a:chOff x="0" y="0"/>
            <a:chExt cx="2615445" cy="480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15445" cy="48068"/>
            </a:xfrm>
            <a:custGeom>
              <a:avLst/>
              <a:gdLst/>
              <a:ahLst/>
              <a:cxnLst/>
              <a:rect r="r" b="b" t="t" l="l"/>
              <a:pathLst>
                <a:path h="48068" w="2615445">
                  <a:moveTo>
                    <a:pt x="0" y="0"/>
                  </a:moveTo>
                  <a:lnTo>
                    <a:pt x="2615445" y="0"/>
                  </a:lnTo>
                  <a:lnTo>
                    <a:pt x="2615445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615445" cy="8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18732">
            <a:off x="11669873" y="-2454367"/>
            <a:ext cx="4333604" cy="6126537"/>
          </a:xfrm>
          <a:custGeom>
            <a:avLst/>
            <a:gdLst/>
            <a:ahLst/>
            <a:cxnLst/>
            <a:rect r="r" b="b" t="t" l="l"/>
            <a:pathLst>
              <a:path h="6126537" w="4333604">
                <a:moveTo>
                  <a:pt x="0" y="0"/>
                </a:moveTo>
                <a:lnTo>
                  <a:pt x="4333604" y="0"/>
                </a:lnTo>
                <a:lnTo>
                  <a:pt x="4333604" y="6126537"/>
                </a:lnTo>
                <a:lnTo>
                  <a:pt x="0" y="612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212636">
            <a:off x="11143929" y="1421882"/>
            <a:ext cx="9038322" cy="12777729"/>
          </a:xfrm>
          <a:custGeom>
            <a:avLst/>
            <a:gdLst/>
            <a:ahLst/>
            <a:cxnLst/>
            <a:rect r="r" b="b" t="t" l="l"/>
            <a:pathLst>
              <a:path h="12777729" w="9038322">
                <a:moveTo>
                  <a:pt x="0" y="0"/>
                </a:moveTo>
                <a:lnTo>
                  <a:pt x="9038323" y="0"/>
                </a:lnTo>
                <a:lnTo>
                  <a:pt x="9038323" y="12777728"/>
                </a:lnTo>
                <a:lnTo>
                  <a:pt x="0" y="12777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378915" y="1359151"/>
            <a:ext cx="21045830" cy="2443182"/>
            <a:chOff x="0" y="0"/>
            <a:chExt cx="5542935" cy="6434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42935" cy="643472"/>
            </a:xfrm>
            <a:custGeom>
              <a:avLst/>
              <a:gdLst/>
              <a:ahLst/>
              <a:cxnLst/>
              <a:rect r="r" b="b" t="t" l="l"/>
              <a:pathLst>
                <a:path h="643472" w="5542935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542935" cy="681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6405" y="4704733"/>
            <a:ext cx="5919404" cy="4168104"/>
            <a:chOff x="0" y="0"/>
            <a:chExt cx="7892539" cy="5557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641945" y="0"/>
              <a:ext cx="6250594" cy="4500428"/>
            </a:xfrm>
            <a:custGeom>
              <a:avLst/>
              <a:gdLst/>
              <a:ahLst/>
              <a:cxnLst/>
              <a:rect r="r" b="b" t="t" l="l"/>
              <a:pathLst>
                <a:path h="4500428" w="6250594">
                  <a:moveTo>
                    <a:pt x="0" y="0"/>
                  </a:moveTo>
                  <a:lnTo>
                    <a:pt x="6250594" y="0"/>
                  </a:lnTo>
                  <a:lnTo>
                    <a:pt x="6250594" y="4500428"/>
                  </a:lnTo>
                  <a:lnTo>
                    <a:pt x="0" y="4500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4174"/>
              <a:ext cx="3283890" cy="4183299"/>
            </a:xfrm>
            <a:custGeom>
              <a:avLst/>
              <a:gdLst/>
              <a:ahLst/>
              <a:cxnLst/>
              <a:rect r="r" b="b" t="t" l="l"/>
              <a:pathLst>
                <a:path h="4183299" w="3283890">
                  <a:moveTo>
                    <a:pt x="0" y="0"/>
                  </a:moveTo>
                  <a:lnTo>
                    <a:pt x="3283890" y="0"/>
                  </a:lnTo>
                  <a:lnTo>
                    <a:pt x="3283890" y="4183298"/>
                  </a:lnTo>
                  <a:lnTo>
                    <a:pt x="0" y="4183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144000" y="5076825"/>
            <a:ext cx="7955460" cy="335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E0340"/>
                </a:solidFill>
                <a:latin typeface="TT Chocolates"/>
              </a:rPr>
              <a:t>       งบประมาณจัดโครงการ จากการสนับสนุนจากคณะเภสัชศาสตร์ เป็นเงินทั้งสิ้น 2,000 บาท โดยมีรายละเอียดดังนี้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E0340"/>
                </a:solidFill>
                <a:cs typeface="TT Chocolates"/>
              </a:rPr>
              <a:t>ค่า cloud computer 1,500 บาท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E0340"/>
                </a:solidFill>
                <a:cs typeface="TT Chocolates"/>
              </a:rPr>
              <a:t>ค่าทำ poster และรูปเล่ม 500 บาท</a:t>
            </a:r>
          </a:p>
          <a:p>
            <a:pPr>
              <a:lnSpc>
                <a:spcPts val="448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43712" y="1712634"/>
            <a:ext cx="16218413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FFFFF"/>
                </a:solidFill>
                <a:cs typeface="TT Chocolates Bold"/>
              </a:rPr>
              <a:t>งบประมาณ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27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40986" y="-85168"/>
            <a:ext cx="9294127" cy="13413636"/>
            <a:chOff x="0" y="0"/>
            <a:chExt cx="12392169" cy="17884848"/>
          </a:xfrm>
        </p:grpSpPr>
        <p:sp>
          <p:nvSpPr>
            <p:cNvPr name="Freeform 3" id="3"/>
            <p:cNvSpPr/>
            <p:nvPr/>
          </p:nvSpPr>
          <p:spPr>
            <a:xfrm flipH="false" flipV="false" rot="-1072124">
              <a:off x="5693232" y="516771"/>
              <a:ext cx="3805571" cy="2780994"/>
            </a:xfrm>
            <a:custGeom>
              <a:avLst/>
              <a:gdLst/>
              <a:ahLst/>
              <a:cxnLst/>
              <a:rect r="r" b="b" t="t" l="l"/>
              <a:pathLst>
                <a:path h="2780994" w="3805571">
                  <a:moveTo>
                    <a:pt x="0" y="0"/>
                  </a:moveTo>
                  <a:lnTo>
                    <a:pt x="3805571" y="0"/>
                  </a:lnTo>
                  <a:lnTo>
                    <a:pt x="3805571" y="2780994"/>
                  </a:lnTo>
                  <a:lnTo>
                    <a:pt x="0" y="2780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4999"/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069059"/>
              <a:ext cx="12392169" cy="11815789"/>
            </a:xfrm>
            <a:custGeom>
              <a:avLst/>
              <a:gdLst/>
              <a:ahLst/>
              <a:cxnLst/>
              <a:rect r="r" b="b" t="t" l="l"/>
              <a:pathLst>
                <a:path h="11815789" w="12392169">
                  <a:moveTo>
                    <a:pt x="0" y="0"/>
                  </a:moveTo>
                  <a:lnTo>
                    <a:pt x="12392169" y="0"/>
                  </a:lnTo>
                  <a:lnTo>
                    <a:pt x="12392169" y="11815789"/>
                  </a:lnTo>
                  <a:lnTo>
                    <a:pt x="0" y="11815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2739577" y="3610616"/>
            <a:ext cx="5322649" cy="58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32"/>
              </a:lnSpc>
            </a:pPr>
            <a:r>
              <a:rPr lang="en-US" sz="3200" spc="435">
                <a:solidFill>
                  <a:srgbClr val="000000"/>
                </a:solidFill>
                <a:cs typeface="TT Chocolates"/>
              </a:rPr>
              <a:t>การระคายเคืองผิวหนัง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497565" y="3715391"/>
            <a:ext cx="3292870" cy="3197078"/>
          </a:xfrm>
          <a:custGeom>
            <a:avLst/>
            <a:gdLst/>
            <a:ahLst/>
            <a:cxnLst/>
            <a:rect r="r" b="b" t="t" l="l"/>
            <a:pathLst>
              <a:path h="3197078" w="3292870">
                <a:moveTo>
                  <a:pt x="0" y="0"/>
                </a:moveTo>
                <a:lnTo>
                  <a:pt x="3292870" y="0"/>
                </a:lnTo>
                <a:lnTo>
                  <a:pt x="3292870" y="3197078"/>
                </a:lnTo>
                <a:lnTo>
                  <a:pt x="0" y="3197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019118" y="3957199"/>
            <a:ext cx="1877564" cy="3980594"/>
            <a:chOff x="0" y="0"/>
            <a:chExt cx="2503418" cy="5307459"/>
          </a:xfrm>
        </p:grpSpPr>
        <p:sp>
          <p:nvSpPr>
            <p:cNvPr name="AutoShape 8" id="8"/>
            <p:cNvSpPr/>
            <p:nvPr/>
          </p:nvSpPr>
          <p:spPr>
            <a:xfrm flipV="true">
              <a:off x="792893" y="50800"/>
              <a:ext cx="1608703" cy="7028"/>
            </a:xfrm>
            <a:prstGeom prst="line">
              <a:avLst/>
            </a:prstGeom>
            <a:ln cap="flat" w="1016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9" id="9"/>
            <p:cNvSpPr/>
            <p:nvPr/>
          </p:nvSpPr>
          <p:spPr>
            <a:xfrm>
              <a:off x="843471" y="54070"/>
              <a:ext cx="0" cy="2652216"/>
            </a:xfrm>
            <a:prstGeom prst="line">
              <a:avLst/>
            </a:prstGeom>
            <a:ln cap="flat" w="1016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0" y="2706043"/>
              <a:ext cx="868871" cy="0"/>
            </a:xfrm>
            <a:prstGeom prst="line">
              <a:avLst/>
            </a:prstGeom>
            <a:ln cap="flat" w="1016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843693" y="2699015"/>
              <a:ext cx="1608703" cy="7028"/>
            </a:xfrm>
            <a:prstGeom prst="line">
              <a:avLst/>
            </a:prstGeom>
            <a:ln cap="flat" w="1016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843471" y="2655243"/>
              <a:ext cx="0" cy="2652216"/>
            </a:xfrm>
            <a:prstGeom prst="line">
              <a:avLst/>
            </a:prstGeom>
            <a:ln cap="flat" w="1016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894493" y="5249631"/>
              <a:ext cx="1608703" cy="7028"/>
            </a:xfrm>
            <a:prstGeom prst="line">
              <a:avLst/>
            </a:prstGeom>
            <a:ln cap="flat" w="1016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2180508"/>
            <a:ext cx="9862342" cy="182510"/>
            <a:chOff x="0" y="0"/>
            <a:chExt cx="2597489" cy="4806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97489" cy="48068"/>
            </a:xfrm>
            <a:custGeom>
              <a:avLst/>
              <a:gdLst/>
              <a:ahLst/>
              <a:cxnLst/>
              <a:rect r="r" b="b" t="t" l="l"/>
              <a:pathLst>
                <a:path h="48068" w="2597489">
                  <a:moveTo>
                    <a:pt x="0" y="0"/>
                  </a:moveTo>
                  <a:lnTo>
                    <a:pt x="2597489" y="0"/>
                  </a:lnTo>
                  <a:lnTo>
                    <a:pt x="2597489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597489" cy="8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H="true">
            <a:off x="4481287" y="5985596"/>
            <a:ext cx="2527056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864006" y="4199007"/>
            <a:ext cx="2331531" cy="3204854"/>
          </a:xfrm>
          <a:custGeom>
            <a:avLst/>
            <a:gdLst/>
            <a:ahLst/>
            <a:cxnLst/>
            <a:rect r="r" b="b" t="t" l="l"/>
            <a:pathLst>
              <a:path h="3204854" w="2331531">
                <a:moveTo>
                  <a:pt x="0" y="0"/>
                </a:moveTo>
                <a:lnTo>
                  <a:pt x="2331531" y="0"/>
                </a:lnTo>
                <a:lnTo>
                  <a:pt x="2331531" y="3204853"/>
                </a:lnTo>
                <a:lnTo>
                  <a:pt x="0" y="32048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97689" y="281223"/>
            <a:ext cx="10043297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39"/>
              </a:lnSpc>
            </a:pPr>
            <a:r>
              <a:rPr lang="en-US" sz="9600">
                <a:solidFill>
                  <a:srgbClr val="231076"/>
                </a:solidFill>
                <a:cs typeface="TT Chocolates Bold"/>
              </a:rPr>
              <a:t>หลักการและเหตุผล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33715" y="7494229"/>
            <a:ext cx="4410597" cy="58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832"/>
              </a:lnSpc>
            </a:pPr>
            <a:r>
              <a:rPr lang="en-US" sz="3200" spc="435">
                <a:solidFill>
                  <a:srgbClr val="000000"/>
                </a:solidFill>
                <a:cs typeface="TT Chocolates"/>
              </a:rPr>
              <a:t>การแพ้ของผิวหนัง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97457" y="7234403"/>
            <a:ext cx="3693087" cy="93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6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cs typeface="TT Chocolates"/>
              </a:rPr>
              <a:t>ความเป็นพิษทางผิวหนังของสารเคมี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33715" y="5600913"/>
            <a:ext cx="4410597" cy="58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832"/>
              </a:lnSpc>
              <a:spcBef>
                <a:spcPct val="0"/>
              </a:spcBef>
            </a:pPr>
            <a:r>
              <a:rPr lang="en-US" sz="3200" spc="435">
                <a:solidFill>
                  <a:srgbClr val="000000"/>
                </a:solidFill>
                <a:cs typeface="TT Chocolates"/>
              </a:rPr>
              <a:t>การกัดกร่อนผิวหนัง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3613" y="7705827"/>
            <a:ext cx="3932317" cy="93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6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cs typeface="TT Chocolates"/>
              </a:rPr>
              <a:t>เพื่อให้เกิดความปลอดภัยแก่ผู้ใช้สารเคมี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674592" y="4772365"/>
            <a:ext cx="2140445" cy="93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6"/>
              </a:lnSpc>
            </a:pPr>
            <a:r>
              <a:rPr lang="en-US" sz="3200">
                <a:solidFill>
                  <a:srgbClr val="000000"/>
                </a:solidFill>
                <a:cs typeface="TT Chocolates"/>
              </a:rPr>
              <a:t>ทดสอบ</a:t>
            </a:r>
          </a:p>
          <a:p>
            <a:pPr algn="ctr" marL="0" indent="0" lvl="0">
              <a:lnSpc>
                <a:spcPts val="3616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cs typeface="TT Chocolates"/>
              </a:rPr>
              <a:t>ความเป็นพิษ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180508"/>
            <a:ext cx="7576789" cy="182510"/>
            <a:chOff x="0" y="0"/>
            <a:chExt cx="1995533" cy="4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5533" cy="48068"/>
            </a:xfrm>
            <a:custGeom>
              <a:avLst/>
              <a:gdLst/>
              <a:ahLst/>
              <a:cxnLst/>
              <a:rect r="r" b="b" t="t" l="l"/>
              <a:pathLst>
                <a:path h="48068" w="1995533">
                  <a:moveTo>
                    <a:pt x="0" y="0"/>
                  </a:moveTo>
                  <a:lnTo>
                    <a:pt x="1995533" y="0"/>
                  </a:lnTo>
                  <a:lnTo>
                    <a:pt x="1995533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95533" cy="8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28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19624" y="2610668"/>
            <a:ext cx="16648752" cy="690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E0340"/>
                </a:solidFill>
                <a:latin typeface="TT Chocolates"/>
              </a:rPr>
              <a:t>Bank, H. L., &amp; Schmehl, M. K. (1989). Parameters for evaluation of viability assays: Accuracy, precision, specificity, sensitivity, and standardization. Cryobiology, 26(3), 203–211. https://doi.org/10.1016/0011-2240(89)90015-1</a:t>
            </a:r>
          </a:p>
          <a:p>
            <a:pPr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E0340"/>
                </a:solidFill>
                <a:latin typeface="TT Chocolates"/>
              </a:rPr>
              <a:t>Boelsma, E., Verhoeven, M. C., &amp; Ponec, M. (1999). Reconstruction of a human skin equivalent using a spontaneously transformed keratinocyte cell line (HaCaT). The Journal of Investigative Dermatology, 112(4), 489–498. https://doi.org/10.1046/j.1523-1747.1999.00545.x</a:t>
            </a:r>
          </a:p>
          <a:p>
            <a:pPr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E0340"/>
                </a:solidFill>
                <a:latin typeface="TT Chocolates"/>
              </a:rPr>
              <a:t>Boukamp, P., Petrussevska, R. T., Breitkreutz, D., Hornung, J., Markham, A., &amp; Fusenig, N. E. (1988). Normal keratinization in a spontaneously immortalized aneuploid human keratinocyte cell line. The Journal of Cell Biology, 106(3), 761–771. https://doi.org/10.1083/jcb.106.3.761</a:t>
            </a:r>
          </a:p>
          <a:p>
            <a:pPr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E0340"/>
                </a:solidFill>
                <a:latin typeface="TT Chocolates"/>
              </a:rPr>
              <a:t>Cotovio, J., Grandidier, M.-H., Portes, P., Roguet, R., &amp; Rubinstenn, G. (2005). The In Vitro Acute Skin Irritation of Chemicals: Optimisation of the EPISKIN Prediction Model within the Framework of the ECVAM Validation Process. Alternatives to Laboratory Animals, 33(4), 329–349. https://doi.org/10.1177/026119290503300403</a:t>
            </a:r>
          </a:p>
          <a:p>
            <a:pPr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E0340"/>
                </a:solidFill>
                <a:latin typeface="TT Chocolates"/>
              </a:rPr>
              <a:t>Eskes, C., Hennen, J., Schellenberger, M. T., Hoffmann, S., Frey, S., Goldinger-Oggier, D., Peter, N., Van Vliet, E., &amp; Blömeke, B. (2019). The HaCaT/THP-1 Cocultured Activation Test (COCAT) for skin sensitization: A study of intra-lab reproducibility and predictivity. ALTEX, 36(4), 613–622. https://doi.org/10.14573/altex.1905031</a:t>
            </a:r>
          </a:p>
          <a:p>
            <a:pPr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E0340"/>
                </a:solidFill>
                <a:latin typeface="TT Chocolates"/>
              </a:rPr>
              <a:t>Han, J., Lee, G.-Y., Bae, G., Kang, M.-J., &amp; Lim, K.-M. (2021). ChemSkin Reference Chemical Database for the Development of an In Vitro Skin Irritation Test. Toxics, 9(11), 314. https://doi.org/10.3390/toxics9110314</a:t>
            </a:r>
          </a:p>
          <a:p>
            <a:pPr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E0340"/>
                </a:solidFill>
                <a:latin typeface="TT Chocolates"/>
              </a:rPr>
              <a:t>Im, J. E., Lee, J. D., Kim, H. Y., Kim, H. R., Seo, D.-W., &amp; Kim, K.-B. (2023). Prediction of skin sensitization using machine learning. Toxicology in Vitro, 93, 105690. https://doi.org/10.1016/j.tiv.2023.105690</a:t>
            </a:r>
          </a:p>
          <a:p>
            <a:pPr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E0340"/>
                </a:solidFill>
                <a:latin typeface="TT Chocolates"/>
              </a:rPr>
              <a:t>OECD. (2014). Guidance Document on the Validation of (Quantitative) Structure-Activity Relationship [(Q)SAR] Models. https://doi.org/10.1787/9789264085442-en</a:t>
            </a:r>
          </a:p>
          <a:p>
            <a:pPr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E0340"/>
                </a:solidFill>
                <a:latin typeface="TT Chocolates"/>
              </a:rPr>
              <a:t>Rücker, C., Rücker, G., &amp; Meringer, M. (2007). Y-Randomization and Its Variants in QSPR/QSAR. Journal of Chemical Information and Modeling, 47(6), 2345–2357. https://doi.org/10.1021/ci700157b</a:t>
            </a:r>
          </a:p>
          <a:p>
            <a:pPr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E0340"/>
                </a:solidFill>
                <a:latin typeface="TT Chocolates"/>
              </a:rPr>
              <a:t>Sanchez, L., Mitjans, M., Infante, M. R., &amp; Vinardell, M. P. (2006). Potential irritation of lysine derivative surfactants by hemolysis and HaCaT cell viability. Toxicology Letters, 161(1), 53–60. https://doi.org/10.1016/j.toxlet.2005.07.015</a:t>
            </a:r>
          </a:p>
          <a:p>
            <a:pPr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E0340"/>
                </a:solidFill>
                <a:latin typeface="TT Chocolates"/>
              </a:rPr>
              <a:t>Seo, M., Shin, H. K., Myung, Y., Hwang, S., &amp; No, K. T. (2020). Development of Natural Compound Molecular Fingerprint (NC-MFP) with the Dictionary of Natural Products (DNP) for natural product-based drug development. Journal of Cheminformatics, 12(1), 6. https://doi.org/10.1186/s13321-020-0410-3</a:t>
            </a:r>
          </a:p>
          <a:p>
            <a:pPr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E0340"/>
                </a:solidFill>
                <a:latin typeface="TT Chocolates"/>
              </a:rPr>
              <a:t>Syahid, N. F., Weerapreeyakul, N., &amp; Srisongkram, T. (2023). StackBRAF: A Large-Scale Stacking Ensemble Learning for BRAF Affinity Prediction. ACS Omega, 8(23), 20881–20891. https://doi.org/10.1021/acsomega.3c01641</a:t>
            </a:r>
          </a:p>
          <a:p>
            <a:pPr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E0340"/>
                </a:solidFill>
                <a:latin typeface="TT Chocolates"/>
              </a:rPr>
              <a:t>Wang, N., Zeng, N. N., &amp; Zhu, W. (2010). Sensitivity, Specificity, Accuracy, Associated Confidence Interval And ROC Analysis With Practical SAS Implementations.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E0340"/>
                </a:solidFill>
                <a:latin typeface="TT Chocolates"/>
              </a:rPr>
              <a:t>Wilson, V. G. (2014). Growth and differentiation of HaCaT keratinocytes. Methods in Molecular Biology (Clifton, N.J.), 1195, 33–41. https://doi.org/10.1007/7651_2013_42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1165" y="751777"/>
            <a:ext cx="8782835" cy="1319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>
                <a:solidFill>
                  <a:srgbClr val="0E0340"/>
                </a:solidFill>
                <a:cs typeface="TT Chocolates Bold"/>
              </a:rPr>
              <a:t>เอกสารอ้างอิง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10518732">
            <a:off x="11669873" y="-2454367"/>
            <a:ext cx="4333604" cy="6126537"/>
          </a:xfrm>
          <a:custGeom>
            <a:avLst/>
            <a:gdLst/>
            <a:ahLst/>
            <a:cxnLst/>
            <a:rect r="r" b="b" t="t" l="l"/>
            <a:pathLst>
              <a:path h="6126537" w="4333604">
                <a:moveTo>
                  <a:pt x="0" y="0"/>
                </a:moveTo>
                <a:lnTo>
                  <a:pt x="4333604" y="0"/>
                </a:lnTo>
                <a:lnTo>
                  <a:pt x="4333604" y="6126537"/>
                </a:lnTo>
                <a:lnTo>
                  <a:pt x="0" y="612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212636">
            <a:off x="11143929" y="1421882"/>
            <a:ext cx="9038322" cy="12777729"/>
          </a:xfrm>
          <a:custGeom>
            <a:avLst/>
            <a:gdLst/>
            <a:ahLst/>
            <a:cxnLst/>
            <a:rect r="r" b="b" t="t" l="l"/>
            <a:pathLst>
              <a:path h="12777729" w="9038322">
                <a:moveTo>
                  <a:pt x="0" y="0"/>
                </a:moveTo>
                <a:lnTo>
                  <a:pt x="9038323" y="0"/>
                </a:lnTo>
                <a:lnTo>
                  <a:pt x="9038323" y="12777728"/>
                </a:lnTo>
                <a:lnTo>
                  <a:pt x="0" y="12777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9201241" y="-1497799"/>
            <a:ext cx="8105541" cy="11043424"/>
          </a:xfrm>
          <a:custGeom>
            <a:avLst/>
            <a:gdLst/>
            <a:ahLst/>
            <a:cxnLst/>
            <a:rect r="r" b="b" t="t" l="l"/>
            <a:pathLst>
              <a:path h="11043424" w="8105541">
                <a:moveTo>
                  <a:pt x="8105541" y="0"/>
                </a:moveTo>
                <a:lnTo>
                  <a:pt x="0" y="0"/>
                </a:lnTo>
                <a:lnTo>
                  <a:pt x="0" y="11043424"/>
                </a:lnTo>
                <a:lnTo>
                  <a:pt x="8105541" y="11043424"/>
                </a:lnTo>
                <a:lnTo>
                  <a:pt x="810554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9221" y="3999076"/>
            <a:ext cx="7416928" cy="168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675"/>
              </a:lnSpc>
            </a:pPr>
            <a:r>
              <a:rPr lang="en-US" sz="12675" spc="139">
                <a:solidFill>
                  <a:srgbClr val="231076"/>
                </a:solidFill>
                <a:latin typeface="Anton"/>
              </a:rPr>
              <a:t>THANK YOU!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9221" y="5683150"/>
            <a:ext cx="5595806" cy="852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08"/>
              </a:lnSpc>
            </a:pPr>
            <a:r>
              <a:rPr lang="en-US" sz="5600">
                <a:solidFill>
                  <a:srgbClr val="231076"/>
                </a:solidFill>
                <a:latin typeface="TT Chocolates"/>
              </a:rPr>
              <a:t>ANY QUESTION?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40986" y="-85168"/>
            <a:ext cx="9294127" cy="13413636"/>
            <a:chOff x="0" y="0"/>
            <a:chExt cx="12392169" cy="17884848"/>
          </a:xfrm>
        </p:grpSpPr>
        <p:sp>
          <p:nvSpPr>
            <p:cNvPr name="Freeform 3" id="3"/>
            <p:cNvSpPr/>
            <p:nvPr/>
          </p:nvSpPr>
          <p:spPr>
            <a:xfrm flipH="false" flipV="false" rot="-1072124">
              <a:off x="5693232" y="516771"/>
              <a:ext cx="3805571" cy="2780994"/>
            </a:xfrm>
            <a:custGeom>
              <a:avLst/>
              <a:gdLst/>
              <a:ahLst/>
              <a:cxnLst/>
              <a:rect r="r" b="b" t="t" l="l"/>
              <a:pathLst>
                <a:path h="2780994" w="3805571">
                  <a:moveTo>
                    <a:pt x="0" y="0"/>
                  </a:moveTo>
                  <a:lnTo>
                    <a:pt x="3805571" y="0"/>
                  </a:lnTo>
                  <a:lnTo>
                    <a:pt x="3805571" y="2780994"/>
                  </a:lnTo>
                  <a:lnTo>
                    <a:pt x="0" y="2780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4999"/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069059"/>
              <a:ext cx="12392169" cy="11815789"/>
            </a:xfrm>
            <a:custGeom>
              <a:avLst/>
              <a:gdLst/>
              <a:ahLst/>
              <a:cxnLst/>
              <a:rect r="r" b="b" t="t" l="l"/>
              <a:pathLst>
                <a:path h="11815789" w="12392169">
                  <a:moveTo>
                    <a:pt x="0" y="0"/>
                  </a:moveTo>
                  <a:lnTo>
                    <a:pt x="12392169" y="0"/>
                  </a:lnTo>
                  <a:lnTo>
                    <a:pt x="12392169" y="11815789"/>
                  </a:lnTo>
                  <a:lnTo>
                    <a:pt x="0" y="11815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2180508"/>
            <a:ext cx="9862342" cy="182510"/>
            <a:chOff x="0" y="0"/>
            <a:chExt cx="2597489" cy="480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97489" cy="48068"/>
            </a:xfrm>
            <a:custGeom>
              <a:avLst/>
              <a:gdLst/>
              <a:ahLst/>
              <a:cxnLst/>
              <a:rect r="r" b="b" t="t" l="l"/>
              <a:pathLst>
                <a:path h="48068" w="2597489">
                  <a:moveTo>
                    <a:pt x="0" y="0"/>
                  </a:moveTo>
                  <a:lnTo>
                    <a:pt x="2597489" y="0"/>
                  </a:lnTo>
                  <a:lnTo>
                    <a:pt x="2597489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97489" cy="8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97689" y="281223"/>
            <a:ext cx="10043297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39"/>
              </a:lnSpc>
            </a:pPr>
            <a:r>
              <a:rPr lang="en-US" sz="9600">
                <a:solidFill>
                  <a:srgbClr val="231076"/>
                </a:solidFill>
                <a:cs typeface="TT Chocolates Bold"/>
              </a:rPr>
              <a:t>หลักการและเหตุผล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015183" y="4017607"/>
            <a:ext cx="5072867" cy="3687332"/>
            <a:chOff x="0" y="0"/>
            <a:chExt cx="6763822" cy="49164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131442"/>
              <a:ext cx="2003719" cy="4785001"/>
            </a:xfrm>
            <a:custGeom>
              <a:avLst/>
              <a:gdLst/>
              <a:ahLst/>
              <a:cxnLst/>
              <a:rect r="r" b="b" t="t" l="l"/>
              <a:pathLst>
                <a:path h="4785001" w="2003719">
                  <a:moveTo>
                    <a:pt x="0" y="0"/>
                  </a:moveTo>
                  <a:lnTo>
                    <a:pt x="2003719" y="0"/>
                  </a:lnTo>
                  <a:lnTo>
                    <a:pt x="2003719" y="4785001"/>
                  </a:lnTo>
                  <a:lnTo>
                    <a:pt x="0" y="4785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337284" y="0"/>
              <a:ext cx="2003719" cy="4785001"/>
            </a:xfrm>
            <a:custGeom>
              <a:avLst/>
              <a:gdLst/>
              <a:ahLst/>
              <a:cxnLst/>
              <a:rect r="r" b="b" t="t" l="l"/>
              <a:pathLst>
                <a:path h="4785001" w="2003719">
                  <a:moveTo>
                    <a:pt x="0" y="0"/>
                  </a:moveTo>
                  <a:lnTo>
                    <a:pt x="2003719" y="0"/>
                  </a:lnTo>
                  <a:lnTo>
                    <a:pt x="2003719" y="4785001"/>
                  </a:lnTo>
                  <a:lnTo>
                    <a:pt x="0" y="4785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760103" y="0"/>
              <a:ext cx="2003719" cy="4785001"/>
            </a:xfrm>
            <a:custGeom>
              <a:avLst/>
              <a:gdLst/>
              <a:ahLst/>
              <a:cxnLst/>
              <a:rect r="r" b="b" t="t" l="l"/>
              <a:pathLst>
                <a:path h="4785001" w="2003719">
                  <a:moveTo>
                    <a:pt x="0" y="0"/>
                  </a:moveTo>
                  <a:lnTo>
                    <a:pt x="2003719" y="0"/>
                  </a:lnTo>
                  <a:lnTo>
                    <a:pt x="2003719" y="4785001"/>
                  </a:lnTo>
                  <a:lnTo>
                    <a:pt x="0" y="4785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4259667" y="7074642"/>
            <a:ext cx="3386920" cy="93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6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cs typeface="TT Chocolates"/>
              </a:rPr>
              <a:t>ทดสอบความเป็นพิษทางผิวหนัง</a:t>
            </a:r>
          </a:p>
        </p:txBody>
      </p:sp>
      <p:sp>
        <p:nvSpPr>
          <p:cNvPr name="AutoShape 17" id="17"/>
          <p:cNvSpPr/>
          <p:nvPr/>
        </p:nvSpPr>
        <p:spPr>
          <a:xfrm>
            <a:off x="7022404" y="5589696"/>
            <a:ext cx="274417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10947394" y="7739743"/>
            <a:ext cx="3862485" cy="476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6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cs typeface="TT Chocolates"/>
              </a:rPr>
              <a:t>ทดสอบในสัตว์ทดลอง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883850" y="4361925"/>
            <a:ext cx="2138554" cy="2455542"/>
          </a:xfrm>
          <a:custGeom>
            <a:avLst/>
            <a:gdLst/>
            <a:ahLst/>
            <a:cxnLst/>
            <a:rect r="r" b="b" t="t" l="l"/>
            <a:pathLst>
              <a:path h="2455542" w="2138554">
                <a:moveTo>
                  <a:pt x="0" y="0"/>
                </a:moveTo>
                <a:lnTo>
                  <a:pt x="2138554" y="0"/>
                </a:lnTo>
                <a:lnTo>
                  <a:pt x="2138554" y="2455542"/>
                </a:lnTo>
                <a:lnTo>
                  <a:pt x="0" y="24555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78194" y="2958851"/>
            <a:ext cx="701012" cy="361897"/>
          </a:xfrm>
          <a:custGeom>
            <a:avLst/>
            <a:gdLst/>
            <a:ahLst/>
            <a:cxnLst/>
            <a:rect r="r" b="b" t="t" l="l"/>
            <a:pathLst>
              <a:path h="361897" w="701012">
                <a:moveTo>
                  <a:pt x="0" y="0"/>
                </a:moveTo>
                <a:lnTo>
                  <a:pt x="701012" y="0"/>
                </a:lnTo>
                <a:lnTo>
                  <a:pt x="701012" y="361898"/>
                </a:lnTo>
                <a:lnTo>
                  <a:pt x="0" y="361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79206" y="2906501"/>
            <a:ext cx="1073605" cy="476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6"/>
              </a:lnSpc>
              <a:spcBef>
                <a:spcPct val="0"/>
              </a:spcBef>
            </a:pPr>
            <a:r>
              <a:rPr lang="en-US" sz="3200">
                <a:solidFill>
                  <a:srgbClr val="AB4747"/>
                </a:solidFill>
                <a:cs typeface="TT Chocolates Bold"/>
              </a:rPr>
              <a:t>อดีต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40986" y="-85168"/>
            <a:ext cx="9294127" cy="13413636"/>
            <a:chOff x="0" y="0"/>
            <a:chExt cx="12392169" cy="17884848"/>
          </a:xfrm>
        </p:grpSpPr>
        <p:sp>
          <p:nvSpPr>
            <p:cNvPr name="Freeform 3" id="3"/>
            <p:cNvSpPr/>
            <p:nvPr/>
          </p:nvSpPr>
          <p:spPr>
            <a:xfrm flipH="false" flipV="false" rot="-1072124">
              <a:off x="5693232" y="516771"/>
              <a:ext cx="3805571" cy="2780994"/>
            </a:xfrm>
            <a:custGeom>
              <a:avLst/>
              <a:gdLst/>
              <a:ahLst/>
              <a:cxnLst/>
              <a:rect r="r" b="b" t="t" l="l"/>
              <a:pathLst>
                <a:path h="2780994" w="3805571">
                  <a:moveTo>
                    <a:pt x="0" y="0"/>
                  </a:moveTo>
                  <a:lnTo>
                    <a:pt x="3805571" y="0"/>
                  </a:lnTo>
                  <a:lnTo>
                    <a:pt x="3805571" y="2780994"/>
                  </a:lnTo>
                  <a:lnTo>
                    <a:pt x="0" y="2780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4999"/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069059"/>
              <a:ext cx="12392169" cy="11815789"/>
            </a:xfrm>
            <a:custGeom>
              <a:avLst/>
              <a:gdLst/>
              <a:ahLst/>
              <a:cxnLst/>
              <a:rect r="r" b="b" t="t" l="l"/>
              <a:pathLst>
                <a:path h="11815789" w="12392169">
                  <a:moveTo>
                    <a:pt x="0" y="0"/>
                  </a:moveTo>
                  <a:lnTo>
                    <a:pt x="12392169" y="0"/>
                  </a:lnTo>
                  <a:lnTo>
                    <a:pt x="12392169" y="11815789"/>
                  </a:lnTo>
                  <a:lnTo>
                    <a:pt x="0" y="11815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2180508"/>
            <a:ext cx="9862342" cy="182510"/>
            <a:chOff x="0" y="0"/>
            <a:chExt cx="2597489" cy="480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97489" cy="48068"/>
            </a:xfrm>
            <a:custGeom>
              <a:avLst/>
              <a:gdLst/>
              <a:ahLst/>
              <a:cxnLst/>
              <a:rect r="r" b="b" t="t" l="l"/>
              <a:pathLst>
                <a:path h="48068" w="2597489">
                  <a:moveTo>
                    <a:pt x="0" y="0"/>
                  </a:moveTo>
                  <a:lnTo>
                    <a:pt x="2597489" y="0"/>
                  </a:lnTo>
                  <a:lnTo>
                    <a:pt x="2597489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97489" cy="8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2903925" y="2896976"/>
            <a:ext cx="670232" cy="1600554"/>
          </a:xfrm>
          <a:custGeom>
            <a:avLst/>
            <a:gdLst/>
            <a:ahLst/>
            <a:cxnLst/>
            <a:rect r="r" b="b" t="t" l="l"/>
            <a:pathLst>
              <a:path h="1600554" w="670232">
                <a:moveTo>
                  <a:pt x="670232" y="0"/>
                </a:moveTo>
                <a:lnTo>
                  <a:pt x="0" y="0"/>
                </a:lnTo>
                <a:lnTo>
                  <a:pt x="0" y="1600555"/>
                </a:lnTo>
                <a:lnTo>
                  <a:pt x="670232" y="1600555"/>
                </a:lnTo>
                <a:lnTo>
                  <a:pt x="67023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382512" y="4919954"/>
            <a:ext cx="454314" cy="1442266"/>
          </a:xfrm>
          <a:custGeom>
            <a:avLst/>
            <a:gdLst/>
            <a:ahLst/>
            <a:cxnLst/>
            <a:rect r="r" b="b" t="t" l="l"/>
            <a:pathLst>
              <a:path h="1442266" w="454314">
                <a:moveTo>
                  <a:pt x="0" y="0"/>
                </a:moveTo>
                <a:lnTo>
                  <a:pt x="454314" y="0"/>
                </a:lnTo>
                <a:lnTo>
                  <a:pt x="454314" y="1442266"/>
                </a:lnTo>
                <a:lnTo>
                  <a:pt x="0" y="1442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440986" y="3044898"/>
            <a:ext cx="2644078" cy="2490722"/>
          </a:xfrm>
          <a:custGeom>
            <a:avLst/>
            <a:gdLst/>
            <a:ahLst/>
            <a:cxnLst/>
            <a:rect r="r" b="b" t="t" l="l"/>
            <a:pathLst>
              <a:path h="2490722" w="2644078">
                <a:moveTo>
                  <a:pt x="0" y="0"/>
                </a:moveTo>
                <a:lnTo>
                  <a:pt x="2644079" y="0"/>
                </a:lnTo>
                <a:lnTo>
                  <a:pt x="2644079" y="2490722"/>
                </a:lnTo>
                <a:lnTo>
                  <a:pt x="0" y="24907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3156399" y="5668622"/>
            <a:ext cx="156587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8513038" y="5668622"/>
            <a:ext cx="1927949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51452" y="3982699"/>
            <a:ext cx="1525548" cy="2195033"/>
          </a:xfrm>
          <a:custGeom>
            <a:avLst/>
            <a:gdLst/>
            <a:ahLst/>
            <a:cxnLst/>
            <a:rect r="r" b="b" t="t" l="l"/>
            <a:pathLst>
              <a:path h="2195033" w="1525548">
                <a:moveTo>
                  <a:pt x="0" y="0"/>
                </a:moveTo>
                <a:lnTo>
                  <a:pt x="1525548" y="0"/>
                </a:lnTo>
                <a:lnTo>
                  <a:pt x="1525548" y="2195033"/>
                </a:lnTo>
                <a:lnTo>
                  <a:pt x="0" y="21950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222765" y="2896976"/>
            <a:ext cx="2561487" cy="2561487"/>
          </a:xfrm>
          <a:custGeom>
            <a:avLst/>
            <a:gdLst/>
            <a:ahLst/>
            <a:cxnLst/>
            <a:rect r="r" b="b" t="t" l="l"/>
            <a:pathLst>
              <a:path h="2561487" w="2561487">
                <a:moveTo>
                  <a:pt x="0" y="0"/>
                </a:moveTo>
                <a:lnTo>
                  <a:pt x="2561487" y="0"/>
                </a:lnTo>
                <a:lnTo>
                  <a:pt x="2561487" y="2561487"/>
                </a:lnTo>
                <a:lnTo>
                  <a:pt x="0" y="25614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091006" y="6711690"/>
            <a:ext cx="2597980" cy="1805596"/>
          </a:xfrm>
          <a:custGeom>
            <a:avLst/>
            <a:gdLst/>
            <a:ahLst/>
            <a:cxnLst/>
            <a:rect r="r" b="b" t="t" l="l"/>
            <a:pathLst>
              <a:path h="1805596" w="2597980">
                <a:moveTo>
                  <a:pt x="0" y="0"/>
                </a:moveTo>
                <a:lnTo>
                  <a:pt x="2597980" y="0"/>
                </a:lnTo>
                <a:lnTo>
                  <a:pt x="2597980" y="1805596"/>
                </a:lnTo>
                <a:lnTo>
                  <a:pt x="0" y="18055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78194" y="2958851"/>
            <a:ext cx="701012" cy="361897"/>
          </a:xfrm>
          <a:custGeom>
            <a:avLst/>
            <a:gdLst/>
            <a:ahLst/>
            <a:cxnLst/>
            <a:rect r="r" b="b" t="t" l="l"/>
            <a:pathLst>
              <a:path h="361897" w="701012">
                <a:moveTo>
                  <a:pt x="0" y="0"/>
                </a:moveTo>
                <a:lnTo>
                  <a:pt x="701012" y="0"/>
                </a:lnTo>
                <a:lnTo>
                  <a:pt x="701012" y="361898"/>
                </a:lnTo>
                <a:lnTo>
                  <a:pt x="0" y="3618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97689" y="281223"/>
            <a:ext cx="10043297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39"/>
              </a:lnSpc>
            </a:pPr>
            <a:r>
              <a:rPr lang="en-US" sz="9600">
                <a:solidFill>
                  <a:srgbClr val="231076"/>
                </a:solidFill>
                <a:cs typeface="TT Chocolates Bold"/>
              </a:rPr>
              <a:t>หลักการและเหตุผล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67990" y="6633037"/>
            <a:ext cx="5099895" cy="805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63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cs typeface="TT Chocolates"/>
              </a:rPr>
              <a:t>ทดสอบในสัตว์ทดลอง หลอดทดลองและแบบจำลองในคอมพิวเตอร์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66035" y="2906501"/>
            <a:ext cx="1323493" cy="476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6"/>
              </a:lnSpc>
              <a:spcBef>
                <a:spcPct val="0"/>
              </a:spcBef>
            </a:pPr>
            <a:r>
              <a:rPr lang="en-US" sz="3200">
                <a:solidFill>
                  <a:srgbClr val="72992B"/>
                </a:solidFill>
                <a:cs typeface="TT Chocolates Bold"/>
              </a:rPr>
              <a:t>ปัจจุบัน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0994" y="6434907"/>
            <a:ext cx="3386463" cy="1847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6"/>
              </a:lnSpc>
            </a:pPr>
            <a:r>
              <a:rPr lang="en-US" sz="3200">
                <a:solidFill>
                  <a:srgbClr val="000000"/>
                </a:solidFill>
                <a:latin typeface="TT Chocolates"/>
              </a:rPr>
              <a:t>3Rs</a:t>
            </a:r>
          </a:p>
          <a:p>
            <a:pPr marL="690881" indent="-345440" lvl="1">
              <a:lnSpc>
                <a:spcPts val="361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T Chocolates"/>
              </a:rPr>
              <a:t>R</a:t>
            </a:r>
            <a:r>
              <a:rPr lang="en-US" sz="3200">
                <a:solidFill>
                  <a:srgbClr val="000000"/>
                </a:solidFill>
                <a:latin typeface="TT Chocolates"/>
              </a:rPr>
              <a:t>eduction</a:t>
            </a:r>
          </a:p>
          <a:p>
            <a:pPr marL="690881" indent="-345440" lvl="1">
              <a:lnSpc>
                <a:spcPts val="361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T Chocolates"/>
              </a:rPr>
              <a:t>Refinement</a:t>
            </a:r>
          </a:p>
          <a:p>
            <a:pPr marL="690881" indent="-345440" lvl="1">
              <a:lnSpc>
                <a:spcPts val="361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T Chocolates"/>
              </a:rPr>
              <a:t>Replacement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18031" y="5592424"/>
            <a:ext cx="2370955" cy="697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1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3Rs Declaration Bologna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89528" y="8945911"/>
            <a:ext cx="7972401" cy="697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1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cs typeface="TT Chocolates"/>
              </a:rPr>
              <a:t>หลากหลายหน่วยงาน เช่น OCED, ECVAM  ได้เข้ามาทดสอบ พิจารณา ประเมิน ให้คำแนะนำของการทดสอบความเป็นพิษทางเลือก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239041" y="4755337"/>
            <a:ext cx="741257" cy="1750370"/>
            <a:chOff x="0" y="0"/>
            <a:chExt cx="195228" cy="46100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5228" cy="461003"/>
            </a:xfrm>
            <a:custGeom>
              <a:avLst/>
              <a:gdLst/>
              <a:ahLst/>
              <a:cxnLst/>
              <a:rect r="r" b="b" t="t" l="l"/>
              <a:pathLst>
                <a:path h="461003" w="195228">
                  <a:moveTo>
                    <a:pt x="0" y="0"/>
                  </a:moveTo>
                  <a:lnTo>
                    <a:pt x="195228" y="0"/>
                  </a:lnTo>
                  <a:lnTo>
                    <a:pt x="195228" y="461003"/>
                  </a:lnTo>
                  <a:lnTo>
                    <a:pt x="0" y="4610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AB4747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95228" cy="499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5420285" y="3919835"/>
            <a:ext cx="2694163" cy="2694152"/>
            <a:chOff x="0" y="0"/>
            <a:chExt cx="6350000" cy="63499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5892044" y="6730740"/>
            <a:ext cx="1750645" cy="90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3119">
                <a:solidFill>
                  <a:srgbClr val="AB4747"/>
                </a:solidFill>
                <a:latin typeface="TT Chocolates Bold"/>
              </a:rPr>
              <a:t>HaCaT </a:t>
            </a:r>
          </a:p>
          <a:p>
            <a:pPr algn="ctr" marL="0" indent="0" lvl="0">
              <a:lnSpc>
                <a:spcPts val="3615"/>
              </a:lnSpc>
              <a:spcBef>
                <a:spcPct val="0"/>
              </a:spcBef>
            </a:pPr>
            <a:r>
              <a:rPr lang="en-US" sz="3199">
                <a:solidFill>
                  <a:srgbClr val="AB4747"/>
                </a:solidFill>
                <a:latin typeface="TT Chocolates Bold"/>
              </a:rPr>
              <a:t>cell line</a:t>
            </a:r>
          </a:p>
        </p:txBody>
      </p:sp>
      <p:sp>
        <p:nvSpPr>
          <p:cNvPr name="AutoShape 32" id="32"/>
          <p:cNvSpPr/>
          <p:nvPr/>
        </p:nvSpPr>
        <p:spPr>
          <a:xfrm>
            <a:off x="14266955" y="5668622"/>
            <a:ext cx="1000930" cy="0"/>
          </a:xfrm>
          <a:prstGeom prst="line">
            <a:avLst/>
          </a:prstGeom>
          <a:ln cap="flat" w="76200">
            <a:solidFill>
              <a:srgbClr val="AB4747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40986" y="-85168"/>
            <a:ext cx="9294127" cy="13413636"/>
            <a:chOff x="0" y="0"/>
            <a:chExt cx="12392169" cy="17884848"/>
          </a:xfrm>
        </p:grpSpPr>
        <p:sp>
          <p:nvSpPr>
            <p:cNvPr name="Freeform 3" id="3"/>
            <p:cNvSpPr/>
            <p:nvPr/>
          </p:nvSpPr>
          <p:spPr>
            <a:xfrm flipH="false" flipV="false" rot="-1072124">
              <a:off x="5693232" y="516771"/>
              <a:ext cx="3805571" cy="2780994"/>
            </a:xfrm>
            <a:custGeom>
              <a:avLst/>
              <a:gdLst/>
              <a:ahLst/>
              <a:cxnLst/>
              <a:rect r="r" b="b" t="t" l="l"/>
              <a:pathLst>
                <a:path h="2780994" w="3805571">
                  <a:moveTo>
                    <a:pt x="0" y="0"/>
                  </a:moveTo>
                  <a:lnTo>
                    <a:pt x="3805571" y="0"/>
                  </a:lnTo>
                  <a:lnTo>
                    <a:pt x="3805571" y="2780994"/>
                  </a:lnTo>
                  <a:lnTo>
                    <a:pt x="0" y="2780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4999"/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069059"/>
              <a:ext cx="12392169" cy="11815789"/>
            </a:xfrm>
            <a:custGeom>
              <a:avLst/>
              <a:gdLst/>
              <a:ahLst/>
              <a:cxnLst/>
              <a:rect r="r" b="b" t="t" l="l"/>
              <a:pathLst>
                <a:path h="11815789" w="12392169">
                  <a:moveTo>
                    <a:pt x="0" y="0"/>
                  </a:moveTo>
                  <a:lnTo>
                    <a:pt x="12392169" y="0"/>
                  </a:lnTo>
                  <a:lnTo>
                    <a:pt x="12392169" y="11815789"/>
                  </a:lnTo>
                  <a:lnTo>
                    <a:pt x="0" y="11815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90231" y="4050679"/>
            <a:ext cx="1860635" cy="3798774"/>
            <a:chOff x="0" y="0"/>
            <a:chExt cx="2480847" cy="5065032"/>
          </a:xfrm>
        </p:grpSpPr>
        <p:sp>
          <p:nvSpPr>
            <p:cNvPr name="AutoShape 9" id="9"/>
            <p:cNvSpPr/>
            <p:nvPr/>
          </p:nvSpPr>
          <p:spPr>
            <a:xfrm flipV="true">
              <a:off x="807536" y="51944"/>
              <a:ext cx="1644936" cy="7186"/>
            </a:xfrm>
            <a:prstGeom prst="line">
              <a:avLst/>
            </a:prstGeom>
            <a:ln cap="flat" w="103888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862468" y="111074"/>
              <a:ext cx="0" cy="1362262"/>
            </a:xfrm>
            <a:prstGeom prst="line">
              <a:avLst/>
            </a:prstGeom>
            <a:ln cap="flat" w="10388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2362995"/>
              <a:ext cx="888440" cy="0"/>
            </a:xfrm>
            <a:prstGeom prst="line">
              <a:avLst/>
            </a:prstGeom>
            <a:ln cap="flat" w="10388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859253" y="1446872"/>
              <a:ext cx="0" cy="3514271"/>
            </a:xfrm>
            <a:prstGeom prst="line">
              <a:avLst/>
            </a:prstGeom>
            <a:ln cap="flat" w="10388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810524" y="5013088"/>
              <a:ext cx="1670323" cy="0"/>
            </a:xfrm>
            <a:prstGeom prst="line">
              <a:avLst/>
            </a:prstGeom>
            <a:ln cap="flat" w="103888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1002246" y="2610668"/>
            <a:ext cx="3477332" cy="1467724"/>
          </a:xfrm>
          <a:custGeom>
            <a:avLst/>
            <a:gdLst/>
            <a:ahLst/>
            <a:cxnLst/>
            <a:rect r="r" b="b" t="t" l="l"/>
            <a:pathLst>
              <a:path h="1467724" w="3477332">
                <a:moveTo>
                  <a:pt x="0" y="0"/>
                </a:moveTo>
                <a:lnTo>
                  <a:pt x="3477332" y="0"/>
                </a:lnTo>
                <a:lnTo>
                  <a:pt x="3477332" y="1467724"/>
                </a:lnTo>
                <a:lnTo>
                  <a:pt x="0" y="1467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665071" y="4253905"/>
            <a:ext cx="4151682" cy="599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40"/>
              </a:lnSpc>
              <a:spcBef>
                <a:spcPct val="0"/>
              </a:spcBef>
            </a:pPr>
            <a:r>
              <a:rPr lang="en-US" sz="3272" spc="445">
                <a:solidFill>
                  <a:srgbClr val="000000"/>
                </a:solidFill>
                <a:latin typeface="TT Chocolates"/>
              </a:rPr>
              <a:t>Proliferation สูง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723800" y="5688152"/>
            <a:ext cx="3900022" cy="2887967"/>
            <a:chOff x="0" y="0"/>
            <a:chExt cx="5200029" cy="38506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91516" y="538174"/>
              <a:ext cx="3640139" cy="3289775"/>
            </a:xfrm>
            <a:custGeom>
              <a:avLst/>
              <a:gdLst/>
              <a:ahLst/>
              <a:cxnLst/>
              <a:rect r="r" b="b" t="t" l="l"/>
              <a:pathLst>
                <a:path h="3289775" w="3640139">
                  <a:moveTo>
                    <a:pt x="0" y="0"/>
                  </a:moveTo>
                  <a:lnTo>
                    <a:pt x="3640138" y="0"/>
                  </a:lnTo>
                  <a:lnTo>
                    <a:pt x="3640138" y="3289775"/>
                  </a:lnTo>
                  <a:lnTo>
                    <a:pt x="0" y="3289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2183061"/>
              <a:ext cx="590486" cy="1667561"/>
            </a:xfrm>
            <a:custGeom>
              <a:avLst/>
              <a:gdLst/>
              <a:ahLst/>
              <a:cxnLst/>
              <a:rect r="r" b="b" t="t" l="l"/>
              <a:pathLst>
                <a:path h="1667561" w="590486">
                  <a:moveTo>
                    <a:pt x="0" y="0"/>
                  </a:moveTo>
                  <a:lnTo>
                    <a:pt x="590486" y="0"/>
                  </a:lnTo>
                  <a:lnTo>
                    <a:pt x="590486" y="1667561"/>
                  </a:lnTo>
                  <a:lnTo>
                    <a:pt x="0" y="1667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4616247" y="0"/>
              <a:ext cx="583782" cy="1648628"/>
            </a:xfrm>
            <a:custGeom>
              <a:avLst/>
              <a:gdLst/>
              <a:ahLst/>
              <a:cxnLst/>
              <a:rect r="r" b="b" t="t" l="l"/>
              <a:pathLst>
                <a:path h="1648628" w="583782">
                  <a:moveTo>
                    <a:pt x="0" y="0"/>
                  </a:moveTo>
                  <a:lnTo>
                    <a:pt x="583782" y="0"/>
                  </a:lnTo>
                  <a:lnTo>
                    <a:pt x="583782" y="1648628"/>
                  </a:lnTo>
                  <a:lnTo>
                    <a:pt x="0" y="1648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17474" y="3369141"/>
              <a:ext cx="229100" cy="221592"/>
            </a:xfrm>
            <a:custGeom>
              <a:avLst/>
              <a:gdLst/>
              <a:ahLst/>
              <a:cxnLst/>
              <a:rect r="r" b="b" t="t" l="l"/>
              <a:pathLst>
                <a:path h="221592" w="229100">
                  <a:moveTo>
                    <a:pt x="0" y="0"/>
                  </a:moveTo>
                  <a:lnTo>
                    <a:pt x="229100" y="0"/>
                  </a:lnTo>
                  <a:lnTo>
                    <a:pt x="229100" y="221592"/>
                  </a:lnTo>
                  <a:lnTo>
                    <a:pt x="0" y="221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3736744">
              <a:off x="232024" y="3016842"/>
              <a:ext cx="229100" cy="221592"/>
            </a:xfrm>
            <a:custGeom>
              <a:avLst/>
              <a:gdLst/>
              <a:ahLst/>
              <a:cxnLst/>
              <a:rect r="r" b="b" t="t" l="l"/>
              <a:pathLst>
                <a:path h="221592" w="229100">
                  <a:moveTo>
                    <a:pt x="0" y="0"/>
                  </a:moveTo>
                  <a:lnTo>
                    <a:pt x="229100" y="0"/>
                  </a:lnTo>
                  <a:lnTo>
                    <a:pt x="229100" y="221591"/>
                  </a:lnTo>
                  <a:lnTo>
                    <a:pt x="0" y="221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3736744">
              <a:off x="4939915" y="671469"/>
              <a:ext cx="197757" cy="191276"/>
            </a:xfrm>
            <a:custGeom>
              <a:avLst/>
              <a:gdLst/>
              <a:ahLst/>
              <a:cxnLst/>
              <a:rect r="r" b="b" t="t" l="l"/>
              <a:pathLst>
                <a:path h="191276" w="197757">
                  <a:moveTo>
                    <a:pt x="0" y="0"/>
                  </a:moveTo>
                  <a:lnTo>
                    <a:pt x="197757" y="0"/>
                  </a:lnTo>
                  <a:lnTo>
                    <a:pt x="197757" y="191276"/>
                  </a:lnTo>
                  <a:lnTo>
                    <a:pt x="0" y="191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3345752">
              <a:off x="4726609" y="878338"/>
              <a:ext cx="292566" cy="282977"/>
            </a:xfrm>
            <a:custGeom>
              <a:avLst/>
              <a:gdLst/>
              <a:ahLst/>
              <a:cxnLst/>
              <a:rect r="r" b="b" t="t" l="l"/>
              <a:pathLst>
                <a:path h="282977" w="292566">
                  <a:moveTo>
                    <a:pt x="0" y="0"/>
                  </a:moveTo>
                  <a:lnTo>
                    <a:pt x="292566" y="0"/>
                  </a:lnTo>
                  <a:lnTo>
                    <a:pt x="292566" y="282977"/>
                  </a:lnTo>
                  <a:lnTo>
                    <a:pt x="0" y="28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3736744">
              <a:off x="4939915" y="1124727"/>
              <a:ext cx="197757" cy="191276"/>
            </a:xfrm>
            <a:custGeom>
              <a:avLst/>
              <a:gdLst/>
              <a:ahLst/>
              <a:cxnLst/>
              <a:rect r="r" b="b" t="t" l="l"/>
              <a:pathLst>
                <a:path h="191276" w="197757">
                  <a:moveTo>
                    <a:pt x="0" y="0"/>
                  </a:moveTo>
                  <a:lnTo>
                    <a:pt x="197757" y="0"/>
                  </a:lnTo>
                  <a:lnTo>
                    <a:pt x="197757" y="191276"/>
                  </a:lnTo>
                  <a:lnTo>
                    <a:pt x="0" y="191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3736744">
              <a:off x="4753485" y="1276445"/>
              <a:ext cx="267618" cy="277053"/>
            </a:xfrm>
            <a:custGeom>
              <a:avLst/>
              <a:gdLst/>
              <a:ahLst/>
              <a:cxnLst/>
              <a:rect r="r" b="b" t="t" l="l"/>
              <a:pathLst>
                <a:path h="277053" w="267618">
                  <a:moveTo>
                    <a:pt x="0" y="0"/>
                  </a:moveTo>
                  <a:lnTo>
                    <a:pt x="267618" y="0"/>
                  </a:lnTo>
                  <a:lnTo>
                    <a:pt x="267618" y="277054"/>
                  </a:lnTo>
                  <a:lnTo>
                    <a:pt x="0" y="277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516" t="0" r="-3516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1128785">
              <a:off x="4756306" y="701701"/>
              <a:ext cx="97906" cy="101357"/>
            </a:xfrm>
            <a:custGeom>
              <a:avLst/>
              <a:gdLst/>
              <a:ahLst/>
              <a:cxnLst/>
              <a:rect r="r" b="b" t="t" l="l"/>
              <a:pathLst>
                <a:path h="101357" w="97906">
                  <a:moveTo>
                    <a:pt x="0" y="0"/>
                  </a:moveTo>
                  <a:lnTo>
                    <a:pt x="97906" y="0"/>
                  </a:lnTo>
                  <a:lnTo>
                    <a:pt x="97906" y="101357"/>
                  </a:lnTo>
                  <a:lnTo>
                    <a:pt x="0" y="101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516" t="0" r="-3516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-10104555">
              <a:off x="4716151" y="1152029"/>
              <a:ext cx="97906" cy="101357"/>
            </a:xfrm>
            <a:custGeom>
              <a:avLst/>
              <a:gdLst/>
              <a:ahLst/>
              <a:cxnLst/>
              <a:rect r="r" b="b" t="t" l="l"/>
              <a:pathLst>
                <a:path h="101357" w="97906">
                  <a:moveTo>
                    <a:pt x="0" y="0"/>
                  </a:moveTo>
                  <a:lnTo>
                    <a:pt x="97906" y="0"/>
                  </a:lnTo>
                  <a:lnTo>
                    <a:pt x="97906" y="101357"/>
                  </a:lnTo>
                  <a:lnTo>
                    <a:pt x="0" y="101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516" t="0" r="-3516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2180508"/>
            <a:ext cx="9862342" cy="182510"/>
            <a:chOff x="0" y="0"/>
            <a:chExt cx="2597489" cy="4806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597489" cy="48068"/>
            </a:xfrm>
            <a:custGeom>
              <a:avLst/>
              <a:gdLst/>
              <a:ahLst/>
              <a:cxnLst/>
              <a:rect r="r" b="b" t="t" l="l"/>
              <a:pathLst>
                <a:path h="48068" w="2597489">
                  <a:moveTo>
                    <a:pt x="0" y="0"/>
                  </a:moveTo>
                  <a:lnTo>
                    <a:pt x="2597489" y="0"/>
                  </a:lnTo>
                  <a:lnTo>
                    <a:pt x="2597489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2597489" cy="8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3471247" y="3664870"/>
            <a:ext cx="4570410" cy="4570392"/>
            <a:chOff x="0" y="0"/>
            <a:chExt cx="6350000" cy="634997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1076382" y="8829466"/>
            <a:ext cx="3329060" cy="1222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272" spc="445">
                <a:solidFill>
                  <a:srgbClr val="000000"/>
                </a:solidFill>
                <a:cs typeface="TT Chocolates"/>
              </a:rPr>
              <a:t>เลี้ยงง่าย </a:t>
            </a:r>
          </a:p>
          <a:p>
            <a:pPr algn="ctr" marL="0" indent="0" lvl="0">
              <a:lnSpc>
                <a:spcPts val="4940"/>
              </a:lnSpc>
              <a:spcBef>
                <a:spcPct val="0"/>
              </a:spcBef>
            </a:pPr>
            <a:r>
              <a:rPr lang="en-US" sz="3272" spc="445">
                <a:solidFill>
                  <a:srgbClr val="000000"/>
                </a:solidFill>
                <a:cs typeface="TT Chocolates"/>
              </a:rPr>
              <a:t>อัตราการตายต่ำ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868319" y="8456705"/>
            <a:ext cx="3776266" cy="47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97"/>
              </a:lnSpc>
              <a:spcBef>
                <a:spcPct val="0"/>
              </a:spcBef>
            </a:pPr>
            <a:r>
              <a:rPr lang="en-US" sz="3272">
                <a:solidFill>
                  <a:srgbClr val="000000"/>
                </a:solidFill>
                <a:latin typeface="TT Chocolates"/>
              </a:rPr>
              <a:t>HaCaT cell line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97689" y="281223"/>
            <a:ext cx="10043297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39"/>
              </a:lnSpc>
            </a:pPr>
            <a:r>
              <a:rPr lang="en-US" sz="9600">
                <a:solidFill>
                  <a:srgbClr val="231076"/>
                </a:solidFill>
                <a:cs typeface="TT Chocolates Bold"/>
              </a:rPr>
              <a:t>หลักการและเหตุผล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684912" y="5863542"/>
            <a:ext cx="1206528" cy="5271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" id="3"/>
          <p:cNvGrpSpPr/>
          <p:nvPr/>
        </p:nvGrpSpPr>
        <p:grpSpPr>
          <a:xfrm rot="0">
            <a:off x="10440986" y="-85168"/>
            <a:ext cx="9294127" cy="13413636"/>
            <a:chOff x="0" y="0"/>
            <a:chExt cx="12392169" cy="17884848"/>
          </a:xfrm>
        </p:grpSpPr>
        <p:sp>
          <p:nvSpPr>
            <p:cNvPr name="Freeform 4" id="4"/>
            <p:cNvSpPr/>
            <p:nvPr/>
          </p:nvSpPr>
          <p:spPr>
            <a:xfrm flipH="false" flipV="false" rot="-1072124">
              <a:off x="5693232" y="516771"/>
              <a:ext cx="3805571" cy="2780994"/>
            </a:xfrm>
            <a:custGeom>
              <a:avLst/>
              <a:gdLst/>
              <a:ahLst/>
              <a:cxnLst/>
              <a:rect r="r" b="b" t="t" l="l"/>
              <a:pathLst>
                <a:path h="2780994" w="3805571">
                  <a:moveTo>
                    <a:pt x="0" y="0"/>
                  </a:moveTo>
                  <a:lnTo>
                    <a:pt x="3805571" y="0"/>
                  </a:lnTo>
                  <a:lnTo>
                    <a:pt x="3805571" y="2780994"/>
                  </a:lnTo>
                  <a:lnTo>
                    <a:pt x="0" y="2780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4999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6069059"/>
              <a:ext cx="12392169" cy="11815789"/>
            </a:xfrm>
            <a:custGeom>
              <a:avLst/>
              <a:gdLst/>
              <a:ahLst/>
              <a:cxnLst/>
              <a:rect r="r" b="b" t="t" l="l"/>
              <a:pathLst>
                <a:path h="11815789" w="12392169">
                  <a:moveTo>
                    <a:pt x="0" y="0"/>
                  </a:moveTo>
                  <a:lnTo>
                    <a:pt x="12392169" y="0"/>
                  </a:lnTo>
                  <a:lnTo>
                    <a:pt x="12392169" y="11815789"/>
                  </a:lnTo>
                  <a:lnTo>
                    <a:pt x="0" y="11815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5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12016042"/>
            <a:ext cx="943518" cy="875081"/>
            <a:chOff x="0" y="0"/>
            <a:chExt cx="248499" cy="2304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2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835947" y="4251480"/>
            <a:ext cx="1944955" cy="2798496"/>
          </a:xfrm>
          <a:custGeom>
            <a:avLst/>
            <a:gdLst/>
            <a:ahLst/>
            <a:cxnLst/>
            <a:rect r="r" b="b" t="t" l="l"/>
            <a:pathLst>
              <a:path h="2798496" w="1944955">
                <a:moveTo>
                  <a:pt x="0" y="0"/>
                </a:moveTo>
                <a:lnTo>
                  <a:pt x="1944954" y="0"/>
                </a:lnTo>
                <a:lnTo>
                  <a:pt x="1944954" y="2798496"/>
                </a:lnTo>
                <a:lnTo>
                  <a:pt x="0" y="2798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324252" y="4381324"/>
            <a:ext cx="3599049" cy="2888237"/>
          </a:xfrm>
          <a:custGeom>
            <a:avLst/>
            <a:gdLst/>
            <a:ahLst/>
            <a:cxnLst/>
            <a:rect r="r" b="b" t="t" l="l"/>
            <a:pathLst>
              <a:path h="2888237" w="3599049">
                <a:moveTo>
                  <a:pt x="0" y="0"/>
                </a:moveTo>
                <a:lnTo>
                  <a:pt x="3599049" y="0"/>
                </a:lnTo>
                <a:lnTo>
                  <a:pt x="3599049" y="2888237"/>
                </a:lnTo>
                <a:lnTo>
                  <a:pt x="0" y="28882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159531" y="7499589"/>
            <a:ext cx="1297787" cy="82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600">
                <a:solidFill>
                  <a:srgbClr val="000000"/>
                </a:solidFill>
                <a:latin typeface="TT Chocolates"/>
              </a:rPr>
              <a:t>3Rs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44419" y="7480539"/>
            <a:ext cx="6958715" cy="93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6"/>
              </a:lnSpc>
            </a:pPr>
            <a:r>
              <a:rPr lang="en-US" sz="3200">
                <a:solidFill>
                  <a:srgbClr val="000000"/>
                </a:solidFill>
                <a:cs typeface="TT Chocolates"/>
              </a:rPr>
              <a:t>แบบจำลองด้วยการใช้การเรียนรู้ของเครื่อง (Machine learning)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7689" y="281223"/>
            <a:ext cx="10043297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39"/>
              </a:lnSpc>
            </a:pPr>
            <a:r>
              <a:rPr lang="en-US" sz="9600">
                <a:solidFill>
                  <a:srgbClr val="231076"/>
                </a:solidFill>
                <a:cs typeface="TT Chocolates Bold"/>
              </a:rPr>
              <a:t>หลักการและเหตุผล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0" y="2180508"/>
            <a:ext cx="9862342" cy="182510"/>
            <a:chOff x="0" y="0"/>
            <a:chExt cx="2597489" cy="4806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97489" cy="48068"/>
            </a:xfrm>
            <a:custGeom>
              <a:avLst/>
              <a:gdLst/>
              <a:ahLst/>
              <a:cxnLst/>
              <a:rect r="r" b="b" t="t" l="l"/>
              <a:pathLst>
                <a:path h="48068" w="2597489">
                  <a:moveTo>
                    <a:pt x="0" y="0"/>
                  </a:moveTo>
                  <a:lnTo>
                    <a:pt x="2597489" y="0"/>
                  </a:lnTo>
                  <a:lnTo>
                    <a:pt x="2597489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597489" cy="8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18732">
            <a:off x="11669873" y="-2454367"/>
            <a:ext cx="4333604" cy="6126537"/>
          </a:xfrm>
          <a:custGeom>
            <a:avLst/>
            <a:gdLst/>
            <a:ahLst/>
            <a:cxnLst/>
            <a:rect r="r" b="b" t="t" l="l"/>
            <a:pathLst>
              <a:path h="6126537" w="4333604">
                <a:moveTo>
                  <a:pt x="0" y="0"/>
                </a:moveTo>
                <a:lnTo>
                  <a:pt x="4333604" y="0"/>
                </a:lnTo>
                <a:lnTo>
                  <a:pt x="4333604" y="6126537"/>
                </a:lnTo>
                <a:lnTo>
                  <a:pt x="0" y="612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212636">
            <a:off x="11143929" y="1421882"/>
            <a:ext cx="9038322" cy="12777729"/>
          </a:xfrm>
          <a:custGeom>
            <a:avLst/>
            <a:gdLst/>
            <a:ahLst/>
            <a:cxnLst/>
            <a:rect r="r" b="b" t="t" l="l"/>
            <a:pathLst>
              <a:path h="12777729" w="9038322">
                <a:moveTo>
                  <a:pt x="0" y="0"/>
                </a:moveTo>
                <a:lnTo>
                  <a:pt x="9038323" y="0"/>
                </a:lnTo>
                <a:lnTo>
                  <a:pt x="9038323" y="12777728"/>
                </a:lnTo>
                <a:lnTo>
                  <a:pt x="0" y="12777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378915" y="1359151"/>
            <a:ext cx="21045830" cy="2443182"/>
            <a:chOff x="0" y="0"/>
            <a:chExt cx="5542935" cy="6434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42935" cy="643472"/>
            </a:xfrm>
            <a:custGeom>
              <a:avLst/>
              <a:gdLst/>
              <a:ahLst/>
              <a:cxnLst/>
              <a:rect r="r" b="b" t="t" l="l"/>
              <a:pathLst>
                <a:path h="643472" w="5542935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542935" cy="681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33230" y="5665194"/>
            <a:ext cx="1122875" cy="229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12"/>
              </a:lnSpc>
            </a:pPr>
            <a:r>
              <a:rPr lang="en-US" sz="11477">
                <a:solidFill>
                  <a:srgbClr val="705D9D"/>
                </a:solidFill>
                <a:latin typeface="TT Chocolates Bold"/>
              </a:rPr>
              <a:t>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89084" y="6501969"/>
            <a:ext cx="14827156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3131"/>
                </a:solidFill>
                <a:cs typeface="TT Chocolates Bold"/>
              </a:rPr>
              <a:t>ตรวจทานแบบจำลอง</a:t>
            </a:r>
            <a:r>
              <a:rPr lang="en-US" sz="3200">
                <a:solidFill>
                  <a:srgbClr val="28094B"/>
                </a:solidFill>
                <a:cs typeface="TT Chocolates Bold"/>
              </a:rPr>
              <a:t>ในการทำนายความเป็นพิษทางผิวหนังที่สร้างขึ้น 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8094B"/>
                </a:solidFill>
                <a:cs typeface="TT Chocolates"/>
              </a:rPr>
              <a:t>โดยการใช้ข้อมูลความสัมพันธ์โครงสร้างและความเป็นพิษของสารเคมี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0887" y="1659675"/>
            <a:ext cx="16218413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FFFFF"/>
                </a:solidFill>
                <a:cs typeface="TT Chocolates Bold"/>
              </a:rPr>
              <a:t>วัตถุประสงค์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3230" y="3587150"/>
            <a:ext cx="1122875" cy="229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12"/>
              </a:lnSpc>
            </a:pPr>
            <a:r>
              <a:rPr lang="en-US" sz="11477">
                <a:solidFill>
                  <a:srgbClr val="705D9D"/>
                </a:solidFill>
                <a:latin typeface="TT Chocolates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89084" y="4421074"/>
            <a:ext cx="14061427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3131"/>
                </a:solidFill>
                <a:cs typeface="TT Chocolates Bold"/>
              </a:rPr>
              <a:t>พัฒนาแบบจำลองการเรียนรู้ของเครื่อง (Machine learning)</a:t>
            </a:r>
            <a:r>
              <a:rPr lang="en-US" sz="3200">
                <a:solidFill>
                  <a:srgbClr val="28094B"/>
                </a:solidFill>
                <a:latin typeface="TT Chocolates Bold"/>
              </a:rPr>
              <a:t> ในการทำนายความเป็นพิษทางผิวหนัง</a:t>
            </a:r>
            <a:r>
              <a:rPr lang="en-US" sz="3200">
                <a:solidFill>
                  <a:srgbClr val="28094B"/>
                </a:solidFill>
                <a:cs typeface="TT Chocolates"/>
              </a:rPr>
              <a:t>โดยการใช้ข้อมูลความสัมพันธ์โครงสร้างและความเป็นพิษของสารเคมี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3230" y="7743238"/>
            <a:ext cx="1122875" cy="229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12"/>
              </a:lnSpc>
            </a:pPr>
            <a:r>
              <a:rPr lang="en-US" sz="11477">
                <a:solidFill>
                  <a:srgbClr val="705D9D"/>
                </a:solidFill>
                <a:latin typeface="TT Chocolates Bold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89084" y="8580013"/>
            <a:ext cx="13124372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3131"/>
                </a:solidFill>
                <a:cs typeface="TT Chocolates Bold"/>
              </a:rPr>
              <a:t>หาประสิทธิภาพของแบบจำลอง</a:t>
            </a:r>
            <a:r>
              <a:rPr lang="en-US" sz="3200">
                <a:solidFill>
                  <a:srgbClr val="28094B"/>
                </a:solidFill>
                <a:cs typeface="TT Chocolates Bold"/>
              </a:rPr>
              <a:t>ที่พัฒนาขึ้นด้วยการเรียนรู้ของเครื่อง 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8094B"/>
                </a:solidFill>
                <a:cs typeface="TT Chocolates"/>
              </a:rPr>
              <a:t>โดยนำแบบจำลองไปทำนายสารเคมีอื่นไม่ใช่สารเคมีในข้อมูลชุดเรียนรู้ (Test set)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6" t="-78231" r="-2620" b="-463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88949"/>
            <a:ext cx="11816675" cy="3325552"/>
            <a:chOff x="0" y="0"/>
            <a:chExt cx="3112211" cy="875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12211" cy="875865"/>
            </a:xfrm>
            <a:custGeom>
              <a:avLst/>
              <a:gdLst/>
              <a:ahLst/>
              <a:cxnLst/>
              <a:rect r="r" b="b" t="t" l="l"/>
              <a:pathLst>
                <a:path h="875865" w="3112211">
                  <a:moveTo>
                    <a:pt x="0" y="0"/>
                  </a:moveTo>
                  <a:lnTo>
                    <a:pt x="3112211" y="0"/>
                  </a:lnTo>
                  <a:lnTo>
                    <a:pt x="3112211" y="875865"/>
                  </a:lnTo>
                  <a:lnTo>
                    <a:pt x="0" y="875865"/>
                  </a:lnTo>
                  <a:close/>
                </a:path>
              </a:pathLst>
            </a:custGeom>
            <a:solidFill>
              <a:srgbClr val="4B5180">
                <a:alpha val="8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12211" cy="913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1737" y="1048705"/>
            <a:ext cx="11533202" cy="254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8000">
                <a:solidFill>
                  <a:srgbClr val="FFFFFF">
                    <a:alpha val="82745"/>
                  </a:srgbClr>
                </a:solidFill>
                <a:cs typeface="TT Chocolates Bold"/>
              </a:rPr>
              <a:t>ผลงานวิจัยหรือวรรณกรรมที่เกี่ยวข้อง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344482" y="0"/>
            <a:ext cx="943518" cy="875081"/>
            <a:chOff x="0" y="0"/>
            <a:chExt cx="248499" cy="2304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8499" cy="230474"/>
            </a:xfrm>
            <a:custGeom>
              <a:avLst/>
              <a:gdLst/>
              <a:ahLst/>
              <a:cxnLst/>
              <a:rect r="r" b="b" t="t" l="l"/>
              <a:pathLst>
                <a:path h="230474" w="248499">
                  <a:moveTo>
                    <a:pt x="0" y="0"/>
                  </a:moveTo>
                  <a:lnTo>
                    <a:pt x="248499" y="0"/>
                  </a:lnTo>
                  <a:lnTo>
                    <a:pt x="248499" y="230474"/>
                  </a:lnTo>
                  <a:lnTo>
                    <a:pt x="0" y="23047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248499" cy="23047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3776"/>
                </a:lnSpc>
              </a:pPr>
              <a:r>
                <a:rPr lang="en-US" sz="3200">
                  <a:solidFill>
                    <a:srgbClr val="FFFFFF"/>
                  </a:solidFill>
                  <a:latin typeface="TT Chocolates Bold"/>
                </a:rPr>
                <a:t>7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DAFv1l_Y2sU</dc:identifier>
  <dcterms:modified xsi:type="dcterms:W3CDTF">2011-08-01T06:04:30Z</dcterms:modified>
  <cp:revision>1</cp:revision>
  <dc:title>Proposal</dc:title>
</cp:coreProperties>
</file>